
<file path=[Content_Types].xml><?xml version="1.0" encoding="utf-8"?>
<Types xmlns="http://schemas.openxmlformats.org/package/2006/content-types">
  <Default Extension="png" ContentType="image/png"/>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18.xml" ContentType="application/vnd.openxmlformats-officedocument.presentationml.notesSlide+xml"/>
  <Override PartName="/ppt/notesSlides/notesSlide1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59"/>
  </p:notesMasterIdLst>
  <p:handoutMasterIdLst>
    <p:handoutMasterId r:id="rId60"/>
  </p:handoutMasterIdLst>
  <p:sldIdLst>
    <p:sldId id="258" r:id="rId2"/>
    <p:sldId id="325" r:id="rId3"/>
    <p:sldId id="326" r:id="rId4"/>
    <p:sldId id="327" r:id="rId5"/>
    <p:sldId id="330" r:id="rId6"/>
    <p:sldId id="329" r:id="rId7"/>
    <p:sldId id="328" r:id="rId8"/>
    <p:sldId id="262" r:id="rId9"/>
    <p:sldId id="264" r:id="rId10"/>
    <p:sldId id="265" r:id="rId11"/>
    <p:sldId id="331" r:id="rId12"/>
    <p:sldId id="273" r:id="rId13"/>
    <p:sldId id="333" r:id="rId14"/>
    <p:sldId id="276" r:id="rId15"/>
    <p:sldId id="335" r:id="rId16"/>
    <p:sldId id="336" r:id="rId17"/>
    <p:sldId id="342" r:id="rId18"/>
    <p:sldId id="343" r:id="rId19"/>
    <p:sldId id="337" r:id="rId20"/>
    <p:sldId id="340" r:id="rId21"/>
    <p:sldId id="339" r:id="rId22"/>
    <p:sldId id="334" r:id="rId23"/>
    <p:sldId id="350" r:id="rId24"/>
    <p:sldId id="353" r:id="rId25"/>
    <p:sldId id="351" r:id="rId26"/>
    <p:sldId id="378" r:id="rId27"/>
    <p:sldId id="352" r:id="rId28"/>
    <p:sldId id="344" r:id="rId29"/>
    <p:sldId id="345" r:id="rId30"/>
    <p:sldId id="356" r:id="rId31"/>
    <p:sldId id="357" r:id="rId32"/>
    <p:sldId id="354" r:id="rId33"/>
    <p:sldId id="355" r:id="rId34"/>
    <p:sldId id="366" r:id="rId35"/>
    <p:sldId id="346" r:id="rId36"/>
    <p:sldId id="374" r:id="rId37"/>
    <p:sldId id="360" r:id="rId38"/>
    <p:sldId id="367" r:id="rId39"/>
    <p:sldId id="368" r:id="rId40"/>
    <p:sldId id="369" r:id="rId41"/>
    <p:sldId id="370" r:id="rId42"/>
    <p:sldId id="371" r:id="rId43"/>
    <p:sldId id="361" r:id="rId44"/>
    <p:sldId id="363" r:id="rId45"/>
    <p:sldId id="364" r:id="rId46"/>
    <p:sldId id="348" r:id="rId47"/>
    <p:sldId id="347" r:id="rId48"/>
    <p:sldId id="365" r:id="rId49"/>
    <p:sldId id="362" r:id="rId50"/>
    <p:sldId id="372" r:id="rId51"/>
    <p:sldId id="376" r:id="rId52"/>
    <p:sldId id="373" r:id="rId53"/>
    <p:sldId id="375" r:id="rId54"/>
    <p:sldId id="291" r:id="rId55"/>
    <p:sldId id="313" r:id="rId56"/>
    <p:sldId id="320" r:id="rId57"/>
    <p:sldId id="321" r:id="rId58"/>
  </p:sldIdLst>
  <p:sldSz cx="9144000" cy="6858000" type="screen4x3"/>
  <p:notesSz cx="6669088" cy="9753600"/>
  <p:defaultTextStyle>
    <a:defPPr>
      <a:defRPr lang="en-GB"/>
    </a:defPPr>
    <a:lvl1pPr algn="l" rtl="0" eaLnBrk="0" fontAlgn="base" hangingPunct="0">
      <a:spcBef>
        <a:spcPct val="0"/>
      </a:spcBef>
      <a:spcAft>
        <a:spcPct val="0"/>
      </a:spcAft>
      <a:defRPr sz="1200" kern="1200">
        <a:solidFill>
          <a:srgbClr val="0F5494"/>
        </a:solidFill>
        <a:latin typeface="Verdana" panose="020B0604030504040204" pitchFamily="34" charset="0"/>
        <a:ea typeface="+mn-ea"/>
        <a:cs typeface="+mn-cs"/>
      </a:defRPr>
    </a:lvl1pPr>
    <a:lvl2pPr marL="457200" algn="l" rtl="0" eaLnBrk="0" fontAlgn="base" hangingPunct="0">
      <a:spcBef>
        <a:spcPct val="0"/>
      </a:spcBef>
      <a:spcAft>
        <a:spcPct val="0"/>
      </a:spcAft>
      <a:defRPr sz="1200" kern="1200">
        <a:solidFill>
          <a:srgbClr val="0F5494"/>
        </a:solidFill>
        <a:latin typeface="Verdana" panose="020B0604030504040204" pitchFamily="34" charset="0"/>
        <a:ea typeface="+mn-ea"/>
        <a:cs typeface="+mn-cs"/>
      </a:defRPr>
    </a:lvl2pPr>
    <a:lvl3pPr marL="914400" algn="l" rtl="0" eaLnBrk="0" fontAlgn="base" hangingPunct="0">
      <a:spcBef>
        <a:spcPct val="0"/>
      </a:spcBef>
      <a:spcAft>
        <a:spcPct val="0"/>
      </a:spcAft>
      <a:defRPr sz="1200" kern="1200">
        <a:solidFill>
          <a:srgbClr val="0F5494"/>
        </a:solidFill>
        <a:latin typeface="Verdana" panose="020B0604030504040204" pitchFamily="34" charset="0"/>
        <a:ea typeface="+mn-ea"/>
        <a:cs typeface="+mn-cs"/>
      </a:defRPr>
    </a:lvl3pPr>
    <a:lvl4pPr marL="1371600" algn="l" rtl="0" eaLnBrk="0" fontAlgn="base" hangingPunct="0">
      <a:spcBef>
        <a:spcPct val="0"/>
      </a:spcBef>
      <a:spcAft>
        <a:spcPct val="0"/>
      </a:spcAft>
      <a:defRPr sz="1200" kern="1200">
        <a:solidFill>
          <a:srgbClr val="0F5494"/>
        </a:solidFill>
        <a:latin typeface="Verdana" panose="020B0604030504040204" pitchFamily="34" charset="0"/>
        <a:ea typeface="+mn-ea"/>
        <a:cs typeface="+mn-cs"/>
      </a:defRPr>
    </a:lvl4pPr>
    <a:lvl5pPr marL="1828800" algn="l" rtl="0" eaLnBrk="0" fontAlgn="base" hangingPunct="0">
      <a:spcBef>
        <a:spcPct val="0"/>
      </a:spcBef>
      <a:spcAft>
        <a:spcPct val="0"/>
      </a:spcAft>
      <a:defRPr sz="1200" kern="1200">
        <a:solidFill>
          <a:srgbClr val="0F5494"/>
        </a:solidFill>
        <a:latin typeface="Verdana" panose="020B0604030504040204" pitchFamily="34" charset="0"/>
        <a:ea typeface="+mn-ea"/>
        <a:cs typeface="+mn-cs"/>
      </a:defRPr>
    </a:lvl5pPr>
    <a:lvl6pPr marL="2286000" algn="l" defTabSz="914400" rtl="0" eaLnBrk="1" latinLnBrk="0" hangingPunct="1">
      <a:defRPr sz="1200" kern="1200">
        <a:solidFill>
          <a:srgbClr val="0F5494"/>
        </a:solidFill>
        <a:latin typeface="Verdana" panose="020B0604030504040204" pitchFamily="34" charset="0"/>
        <a:ea typeface="+mn-ea"/>
        <a:cs typeface="+mn-cs"/>
      </a:defRPr>
    </a:lvl6pPr>
    <a:lvl7pPr marL="2743200" algn="l" defTabSz="914400" rtl="0" eaLnBrk="1" latinLnBrk="0" hangingPunct="1">
      <a:defRPr sz="1200" kern="1200">
        <a:solidFill>
          <a:srgbClr val="0F5494"/>
        </a:solidFill>
        <a:latin typeface="Verdana" panose="020B0604030504040204" pitchFamily="34" charset="0"/>
        <a:ea typeface="+mn-ea"/>
        <a:cs typeface="+mn-cs"/>
      </a:defRPr>
    </a:lvl7pPr>
    <a:lvl8pPr marL="3200400" algn="l" defTabSz="914400" rtl="0" eaLnBrk="1" latinLnBrk="0" hangingPunct="1">
      <a:defRPr sz="1200" kern="1200">
        <a:solidFill>
          <a:srgbClr val="0F5494"/>
        </a:solidFill>
        <a:latin typeface="Verdana" panose="020B0604030504040204" pitchFamily="34" charset="0"/>
        <a:ea typeface="+mn-ea"/>
        <a:cs typeface="+mn-cs"/>
      </a:defRPr>
    </a:lvl8pPr>
    <a:lvl9pPr marL="3657600" algn="l" defTabSz="914400" rtl="0" eaLnBrk="1" latinLnBrk="0" hangingPunct="1">
      <a:defRPr sz="1200" kern="1200">
        <a:solidFill>
          <a:srgbClr val="0F5494"/>
        </a:solidFill>
        <a:latin typeface="Verdana" panose="020B0604030504040204"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2D5EC1"/>
    <a:srgbClr val="3166CF"/>
    <a:srgbClr val="3E6FD2"/>
    <a:srgbClr val="BDDEFF"/>
    <a:srgbClr val="99CCFF"/>
    <a:srgbClr val="808080"/>
    <a:srgbClr val="FFD624"/>
    <a:srgbClr val="DF030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256" autoAdjust="0"/>
    <p:restoredTop sz="83605" autoAdjust="0"/>
  </p:normalViewPr>
  <p:slideViewPr>
    <p:cSldViewPr>
      <p:cViewPr varScale="1">
        <p:scale>
          <a:sx n="93" d="100"/>
          <a:sy n="93" d="100"/>
        </p:scale>
        <p:origin x="2064" y="72"/>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theme" Target="theme/theme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tableStyles" Target="tableStyle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notesMaster" Target="notesMasters/notesMaster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4B277761-E831-403A-90C4-1497BC14046A}" type="doc">
      <dgm:prSet loTypeId="urn:microsoft.com/office/officeart/2009/3/layout/IncreasingArrowsProcess" loCatId="process" qsTypeId="urn:microsoft.com/office/officeart/2005/8/quickstyle/simple1" qsCatId="simple" csTypeId="urn:microsoft.com/office/officeart/2005/8/colors/accent1_2" csCatId="accent1" phldr="1"/>
      <dgm:spPr/>
      <dgm:t>
        <a:bodyPr/>
        <a:lstStyle/>
        <a:p>
          <a:endParaRPr lang="en-US"/>
        </a:p>
      </dgm:t>
    </dgm:pt>
    <dgm:pt modelId="{216D9223-42A2-47B6-8418-F86FB64BF2A4}">
      <dgm:prSet phldrT="[Text]"/>
      <dgm:spPr/>
      <dgm:t>
        <a:bodyPr/>
        <a:lstStyle/>
        <a:p>
          <a:r>
            <a:rPr lang="en-US" dirty="0" smtClean="0"/>
            <a:t>Proposal</a:t>
          </a:r>
          <a:endParaRPr lang="en-US" dirty="0"/>
        </a:p>
      </dgm:t>
    </dgm:pt>
    <dgm:pt modelId="{CD608347-9428-467B-A51F-379530BAD6C9}" type="parTrans" cxnId="{A9AE6E3D-73F4-4E6A-A283-F84F88C48072}">
      <dgm:prSet/>
      <dgm:spPr/>
      <dgm:t>
        <a:bodyPr/>
        <a:lstStyle/>
        <a:p>
          <a:endParaRPr lang="en-US"/>
        </a:p>
      </dgm:t>
    </dgm:pt>
    <dgm:pt modelId="{8F164FEA-93D9-4AD6-911E-BF726D07D91F}" type="sibTrans" cxnId="{A9AE6E3D-73F4-4E6A-A283-F84F88C48072}">
      <dgm:prSet/>
      <dgm:spPr/>
      <dgm:t>
        <a:bodyPr/>
        <a:lstStyle/>
        <a:p>
          <a:endParaRPr lang="en-US"/>
        </a:p>
      </dgm:t>
    </dgm:pt>
    <dgm:pt modelId="{495B9334-71F8-47FA-A456-263C15DCFC86}">
      <dgm:prSet phldrT="[Text]"/>
      <dgm:spPr/>
      <dgm:t>
        <a:bodyPr/>
        <a:lstStyle/>
        <a:p>
          <a:r>
            <a:rPr lang="en-US" dirty="0" smtClean="0"/>
            <a:t>Indicative Budget* compliant with Template proposal</a:t>
          </a:r>
          <a:endParaRPr lang="en-US" dirty="0"/>
        </a:p>
      </dgm:t>
    </dgm:pt>
    <dgm:pt modelId="{E8435FB9-1AB1-40D4-B366-891DC094546D}" type="parTrans" cxnId="{5FBB9E85-0629-43B5-B57E-91B602E2E061}">
      <dgm:prSet/>
      <dgm:spPr/>
      <dgm:t>
        <a:bodyPr/>
        <a:lstStyle/>
        <a:p>
          <a:endParaRPr lang="en-US"/>
        </a:p>
      </dgm:t>
    </dgm:pt>
    <dgm:pt modelId="{B36148EE-4951-4556-B98C-3ABB26BF73F7}" type="sibTrans" cxnId="{5FBB9E85-0629-43B5-B57E-91B602E2E061}">
      <dgm:prSet/>
      <dgm:spPr/>
      <dgm:t>
        <a:bodyPr/>
        <a:lstStyle/>
        <a:p>
          <a:endParaRPr lang="en-US"/>
        </a:p>
      </dgm:t>
    </dgm:pt>
    <dgm:pt modelId="{2DA664BB-83B0-4BBE-8515-CF03F9B4B950}">
      <dgm:prSet phldrT="[Text]"/>
      <dgm:spPr/>
      <dgm:t>
        <a:bodyPr/>
        <a:lstStyle/>
        <a:p>
          <a:r>
            <a:rPr lang="en-US" dirty="0" smtClean="0"/>
            <a:t>Contract</a:t>
          </a:r>
          <a:endParaRPr lang="en-US" dirty="0"/>
        </a:p>
      </dgm:t>
    </dgm:pt>
    <dgm:pt modelId="{222EF01F-6D74-4CE4-BB5F-F69D9E92542A}" type="parTrans" cxnId="{DB660109-9733-4E32-B5C1-5C6711834330}">
      <dgm:prSet/>
      <dgm:spPr/>
      <dgm:t>
        <a:bodyPr/>
        <a:lstStyle/>
        <a:p>
          <a:endParaRPr lang="en-US"/>
        </a:p>
      </dgm:t>
    </dgm:pt>
    <dgm:pt modelId="{23A1878D-A5E8-4949-85B9-A643C11FB0F5}" type="sibTrans" cxnId="{DB660109-9733-4E32-B5C1-5C6711834330}">
      <dgm:prSet/>
      <dgm:spPr/>
      <dgm:t>
        <a:bodyPr/>
        <a:lstStyle/>
        <a:p>
          <a:endParaRPr lang="en-US"/>
        </a:p>
      </dgm:t>
    </dgm:pt>
    <dgm:pt modelId="{E8B548E3-C319-4B28-B3A3-2AA511FEF38E}">
      <dgm:prSet phldrT="[Text]"/>
      <dgm:spPr/>
      <dgm:t>
        <a:bodyPr/>
        <a:lstStyle/>
        <a:p>
          <a:r>
            <a:rPr lang="en-US" dirty="0" smtClean="0"/>
            <a:t>Budget revised by FCA and compliant with Annex A3</a:t>
          </a:r>
          <a:endParaRPr lang="en-US" dirty="0"/>
        </a:p>
      </dgm:t>
    </dgm:pt>
    <dgm:pt modelId="{D552AED5-8111-4E70-918D-17F87886579C}" type="parTrans" cxnId="{BA43A7D4-8594-4455-9E54-E97F9877CFFE}">
      <dgm:prSet/>
      <dgm:spPr/>
      <dgm:t>
        <a:bodyPr/>
        <a:lstStyle/>
        <a:p>
          <a:endParaRPr lang="en-US"/>
        </a:p>
      </dgm:t>
    </dgm:pt>
    <dgm:pt modelId="{EF513F03-7E01-456A-8545-E97768F98633}" type="sibTrans" cxnId="{BA43A7D4-8594-4455-9E54-E97F9877CFFE}">
      <dgm:prSet/>
      <dgm:spPr/>
      <dgm:t>
        <a:bodyPr/>
        <a:lstStyle/>
        <a:p>
          <a:endParaRPr lang="en-US"/>
        </a:p>
      </dgm:t>
    </dgm:pt>
    <dgm:pt modelId="{B6DEDD45-FB89-46EE-B775-5541A55326F8}">
      <dgm:prSet phldrT="[Text]"/>
      <dgm:spPr/>
      <dgm:t>
        <a:bodyPr/>
        <a:lstStyle/>
        <a:p>
          <a:r>
            <a:rPr lang="en-US" dirty="0" smtClean="0"/>
            <a:t>Rolling Work plan</a:t>
          </a:r>
          <a:endParaRPr lang="en-US" dirty="0"/>
        </a:p>
      </dgm:t>
    </dgm:pt>
    <dgm:pt modelId="{412240BC-B340-4890-959D-7353055C3D15}" type="parTrans" cxnId="{1163A5D4-592B-453C-A82C-B3D512D7553E}">
      <dgm:prSet/>
      <dgm:spPr/>
      <dgm:t>
        <a:bodyPr/>
        <a:lstStyle/>
        <a:p>
          <a:endParaRPr lang="en-US"/>
        </a:p>
      </dgm:t>
    </dgm:pt>
    <dgm:pt modelId="{E8007DC8-08FB-4D39-88ED-9E1CF21C5FFF}" type="sibTrans" cxnId="{1163A5D4-592B-453C-A82C-B3D512D7553E}">
      <dgm:prSet/>
      <dgm:spPr/>
      <dgm:t>
        <a:bodyPr/>
        <a:lstStyle/>
        <a:p>
          <a:endParaRPr lang="en-US"/>
        </a:p>
      </dgm:t>
    </dgm:pt>
    <dgm:pt modelId="{8DE161D5-E09A-4A0C-8DC5-38DA0D9E3BA4}">
      <dgm:prSet phldrT="[Text]"/>
      <dgm:spPr/>
      <dgm:t>
        <a:bodyPr/>
        <a:lstStyle/>
        <a:p>
          <a:r>
            <a:rPr lang="en-US" dirty="0" smtClean="0"/>
            <a:t>Budget developed on the basis of the Annex A3 and the rolling work plan.</a:t>
          </a:r>
          <a:endParaRPr lang="en-US" dirty="0"/>
        </a:p>
      </dgm:t>
    </dgm:pt>
    <dgm:pt modelId="{E71F1909-0132-49F2-8D74-7953D767D1A6}" type="parTrans" cxnId="{46AA610B-1565-4DD6-866E-6BF5D21AEBA7}">
      <dgm:prSet/>
      <dgm:spPr/>
      <dgm:t>
        <a:bodyPr/>
        <a:lstStyle/>
        <a:p>
          <a:endParaRPr lang="en-US"/>
        </a:p>
      </dgm:t>
    </dgm:pt>
    <dgm:pt modelId="{68A023DF-FC71-471C-85C4-41C277C55DA8}" type="sibTrans" cxnId="{46AA610B-1565-4DD6-866E-6BF5D21AEBA7}">
      <dgm:prSet/>
      <dgm:spPr/>
      <dgm:t>
        <a:bodyPr/>
        <a:lstStyle/>
        <a:p>
          <a:endParaRPr lang="en-US"/>
        </a:p>
      </dgm:t>
    </dgm:pt>
    <dgm:pt modelId="{2A6D16A6-4AB1-448C-AC48-2B3710E5FE79}" type="pres">
      <dgm:prSet presAssocID="{4B277761-E831-403A-90C4-1497BC14046A}" presName="Name0" presStyleCnt="0">
        <dgm:presLayoutVars>
          <dgm:chMax val="5"/>
          <dgm:chPref val="5"/>
          <dgm:dir/>
          <dgm:animLvl val="lvl"/>
        </dgm:presLayoutVars>
      </dgm:prSet>
      <dgm:spPr/>
      <dgm:t>
        <a:bodyPr/>
        <a:lstStyle/>
        <a:p>
          <a:endParaRPr lang="en-US"/>
        </a:p>
      </dgm:t>
    </dgm:pt>
    <dgm:pt modelId="{BBC4E6FF-367A-467A-AC13-2A2945348BDE}" type="pres">
      <dgm:prSet presAssocID="{216D9223-42A2-47B6-8418-F86FB64BF2A4}" presName="parentText1" presStyleLbl="node1" presStyleIdx="0" presStyleCnt="3">
        <dgm:presLayoutVars>
          <dgm:chMax/>
          <dgm:chPref val="3"/>
          <dgm:bulletEnabled val="1"/>
        </dgm:presLayoutVars>
      </dgm:prSet>
      <dgm:spPr/>
      <dgm:t>
        <a:bodyPr/>
        <a:lstStyle/>
        <a:p>
          <a:endParaRPr lang="en-US"/>
        </a:p>
      </dgm:t>
    </dgm:pt>
    <dgm:pt modelId="{7F3D86B6-1746-4499-AAD8-16C4DFC809BC}" type="pres">
      <dgm:prSet presAssocID="{216D9223-42A2-47B6-8418-F86FB64BF2A4}" presName="childText1" presStyleLbl="solidAlignAcc1" presStyleIdx="0" presStyleCnt="3">
        <dgm:presLayoutVars>
          <dgm:chMax val="0"/>
          <dgm:chPref val="0"/>
          <dgm:bulletEnabled val="1"/>
        </dgm:presLayoutVars>
      </dgm:prSet>
      <dgm:spPr/>
      <dgm:t>
        <a:bodyPr/>
        <a:lstStyle/>
        <a:p>
          <a:endParaRPr lang="en-US"/>
        </a:p>
      </dgm:t>
    </dgm:pt>
    <dgm:pt modelId="{31D6303D-5F6A-40E1-8278-963F2ED51DEE}" type="pres">
      <dgm:prSet presAssocID="{2DA664BB-83B0-4BBE-8515-CF03F9B4B950}" presName="parentText2" presStyleLbl="node1" presStyleIdx="1" presStyleCnt="3">
        <dgm:presLayoutVars>
          <dgm:chMax/>
          <dgm:chPref val="3"/>
          <dgm:bulletEnabled val="1"/>
        </dgm:presLayoutVars>
      </dgm:prSet>
      <dgm:spPr/>
      <dgm:t>
        <a:bodyPr/>
        <a:lstStyle/>
        <a:p>
          <a:endParaRPr lang="en-US"/>
        </a:p>
      </dgm:t>
    </dgm:pt>
    <dgm:pt modelId="{B0585354-95BE-4B8B-B44E-6EE2B85ECFC1}" type="pres">
      <dgm:prSet presAssocID="{2DA664BB-83B0-4BBE-8515-CF03F9B4B950}" presName="childText2" presStyleLbl="solidAlignAcc1" presStyleIdx="1" presStyleCnt="3">
        <dgm:presLayoutVars>
          <dgm:chMax val="0"/>
          <dgm:chPref val="0"/>
          <dgm:bulletEnabled val="1"/>
        </dgm:presLayoutVars>
      </dgm:prSet>
      <dgm:spPr/>
      <dgm:t>
        <a:bodyPr/>
        <a:lstStyle/>
        <a:p>
          <a:endParaRPr lang="en-US"/>
        </a:p>
      </dgm:t>
    </dgm:pt>
    <dgm:pt modelId="{F4E7D906-EF6E-489A-B18B-D96517657257}" type="pres">
      <dgm:prSet presAssocID="{B6DEDD45-FB89-46EE-B775-5541A55326F8}" presName="parentText3" presStyleLbl="node1" presStyleIdx="2" presStyleCnt="3">
        <dgm:presLayoutVars>
          <dgm:chMax/>
          <dgm:chPref val="3"/>
          <dgm:bulletEnabled val="1"/>
        </dgm:presLayoutVars>
      </dgm:prSet>
      <dgm:spPr/>
      <dgm:t>
        <a:bodyPr/>
        <a:lstStyle/>
        <a:p>
          <a:endParaRPr lang="en-US"/>
        </a:p>
      </dgm:t>
    </dgm:pt>
    <dgm:pt modelId="{DD5659CD-B161-4193-BDD9-A54E15AFEA35}" type="pres">
      <dgm:prSet presAssocID="{B6DEDD45-FB89-46EE-B775-5541A55326F8}" presName="childText3" presStyleLbl="solidAlignAcc1" presStyleIdx="2" presStyleCnt="3">
        <dgm:presLayoutVars>
          <dgm:chMax val="0"/>
          <dgm:chPref val="0"/>
          <dgm:bulletEnabled val="1"/>
        </dgm:presLayoutVars>
      </dgm:prSet>
      <dgm:spPr/>
      <dgm:t>
        <a:bodyPr/>
        <a:lstStyle/>
        <a:p>
          <a:endParaRPr lang="en-US"/>
        </a:p>
      </dgm:t>
    </dgm:pt>
  </dgm:ptLst>
  <dgm:cxnLst>
    <dgm:cxn modelId="{A9AE6E3D-73F4-4E6A-A283-F84F88C48072}" srcId="{4B277761-E831-403A-90C4-1497BC14046A}" destId="{216D9223-42A2-47B6-8418-F86FB64BF2A4}" srcOrd="0" destOrd="0" parTransId="{CD608347-9428-467B-A51F-379530BAD6C9}" sibTransId="{8F164FEA-93D9-4AD6-911E-BF726D07D91F}"/>
    <dgm:cxn modelId="{E715E0EC-B88F-4E47-B9C6-15F018FB9959}" type="presOf" srcId="{8DE161D5-E09A-4A0C-8DC5-38DA0D9E3BA4}" destId="{DD5659CD-B161-4193-BDD9-A54E15AFEA35}" srcOrd="0" destOrd="0" presId="urn:microsoft.com/office/officeart/2009/3/layout/IncreasingArrowsProcess"/>
    <dgm:cxn modelId="{3F63B079-EFB4-41CF-864E-D6414E248722}" type="presOf" srcId="{4B277761-E831-403A-90C4-1497BC14046A}" destId="{2A6D16A6-4AB1-448C-AC48-2B3710E5FE79}" srcOrd="0" destOrd="0" presId="urn:microsoft.com/office/officeart/2009/3/layout/IncreasingArrowsProcess"/>
    <dgm:cxn modelId="{5729258D-7ACF-4746-879A-7D531FBC24A0}" type="presOf" srcId="{B6DEDD45-FB89-46EE-B775-5541A55326F8}" destId="{F4E7D906-EF6E-489A-B18B-D96517657257}" srcOrd="0" destOrd="0" presId="urn:microsoft.com/office/officeart/2009/3/layout/IncreasingArrowsProcess"/>
    <dgm:cxn modelId="{1163A5D4-592B-453C-A82C-B3D512D7553E}" srcId="{4B277761-E831-403A-90C4-1497BC14046A}" destId="{B6DEDD45-FB89-46EE-B775-5541A55326F8}" srcOrd="2" destOrd="0" parTransId="{412240BC-B340-4890-959D-7353055C3D15}" sibTransId="{E8007DC8-08FB-4D39-88ED-9E1CF21C5FFF}"/>
    <dgm:cxn modelId="{5FBB9E85-0629-43B5-B57E-91B602E2E061}" srcId="{216D9223-42A2-47B6-8418-F86FB64BF2A4}" destId="{495B9334-71F8-47FA-A456-263C15DCFC86}" srcOrd="0" destOrd="0" parTransId="{E8435FB9-1AB1-40D4-B366-891DC094546D}" sibTransId="{B36148EE-4951-4556-B98C-3ABB26BF73F7}"/>
    <dgm:cxn modelId="{46AA610B-1565-4DD6-866E-6BF5D21AEBA7}" srcId="{B6DEDD45-FB89-46EE-B775-5541A55326F8}" destId="{8DE161D5-E09A-4A0C-8DC5-38DA0D9E3BA4}" srcOrd="0" destOrd="0" parTransId="{E71F1909-0132-49F2-8D74-7953D767D1A6}" sibTransId="{68A023DF-FC71-471C-85C4-41C277C55DA8}"/>
    <dgm:cxn modelId="{5DE22CD1-3BB0-441A-A9EA-D62109447874}" type="presOf" srcId="{E8B548E3-C319-4B28-B3A3-2AA511FEF38E}" destId="{B0585354-95BE-4B8B-B44E-6EE2B85ECFC1}" srcOrd="0" destOrd="0" presId="urn:microsoft.com/office/officeart/2009/3/layout/IncreasingArrowsProcess"/>
    <dgm:cxn modelId="{EC28584F-D7B0-416D-9E4D-161DC0B91651}" type="presOf" srcId="{216D9223-42A2-47B6-8418-F86FB64BF2A4}" destId="{BBC4E6FF-367A-467A-AC13-2A2945348BDE}" srcOrd="0" destOrd="0" presId="urn:microsoft.com/office/officeart/2009/3/layout/IncreasingArrowsProcess"/>
    <dgm:cxn modelId="{4E3EE226-5B29-4DE6-9908-D06C9EB6BB8D}" type="presOf" srcId="{495B9334-71F8-47FA-A456-263C15DCFC86}" destId="{7F3D86B6-1746-4499-AAD8-16C4DFC809BC}" srcOrd="0" destOrd="0" presId="urn:microsoft.com/office/officeart/2009/3/layout/IncreasingArrowsProcess"/>
    <dgm:cxn modelId="{BA43A7D4-8594-4455-9E54-E97F9877CFFE}" srcId="{2DA664BB-83B0-4BBE-8515-CF03F9B4B950}" destId="{E8B548E3-C319-4B28-B3A3-2AA511FEF38E}" srcOrd="0" destOrd="0" parTransId="{D552AED5-8111-4E70-918D-17F87886579C}" sibTransId="{EF513F03-7E01-456A-8545-E97768F98633}"/>
    <dgm:cxn modelId="{DB660109-9733-4E32-B5C1-5C6711834330}" srcId="{4B277761-E831-403A-90C4-1497BC14046A}" destId="{2DA664BB-83B0-4BBE-8515-CF03F9B4B950}" srcOrd="1" destOrd="0" parTransId="{222EF01F-6D74-4CE4-BB5F-F69D9E92542A}" sibTransId="{23A1878D-A5E8-4949-85B9-A643C11FB0F5}"/>
    <dgm:cxn modelId="{290729FB-7086-44FA-86DA-AC2794A65638}" type="presOf" srcId="{2DA664BB-83B0-4BBE-8515-CF03F9B4B950}" destId="{31D6303D-5F6A-40E1-8278-963F2ED51DEE}" srcOrd="0" destOrd="0" presId="urn:microsoft.com/office/officeart/2009/3/layout/IncreasingArrowsProcess"/>
    <dgm:cxn modelId="{7BA13506-FB39-4B71-B938-FA8896703B63}" type="presParOf" srcId="{2A6D16A6-4AB1-448C-AC48-2B3710E5FE79}" destId="{BBC4E6FF-367A-467A-AC13-2A2945348BDE}" srcOrd="0" destOrd="0" presId="urn:microsoft.com/office/officeart/2009/3/layout/IncreasingArrowsProcess"/>
    <dgm:cxn modelId="{A5240233-96D2-4557-ACA8-1981737188C0}" type="presParOf" srcId="{2A6D16A6-4AB1-448C-AC48-2B3710E5FE79}" destId="{7F3D86B6-1746-4499-AAD8-16C4DFC809BC}" srcOrd="1" destOrd="0" presId="urn:microsoft.com/office/officeart/2009/3/layout/IncreasingArrowsProcess"/>
    <dgm:cxn modelId="{8F034447-5F14-4A8A-86E6-DF1AAF29AAF6}" type="presParOf" srcId="{2A6D16A6-4AB1-448C-AC48-2B3710E5FE79}" destId="{31D6303D-5F6A-40E1-8278-963F2ED51DEE}" srcOrd="2" destOrd="0" presId="urn:microsoft.com/office/officeart/2009/3/layout/IncreasingArrowsProcess"/>
    <dgm:cxn modelId="{208C6D44-A139-4980-A111-34B9F9F1BE14}" type="presParOf" srcId="{2A6D16A6-4AB1-448C-AC48-2B3710E5FE79}" destId="{B0585354-95BE-4B8B-B44E-6EE2B85ECFC1}" srcOrd="3" destOrd="0" presId="urn:microsoft.com/office/officeart/2009/3/layout/IncreasingArrowsProcess"/>
    <dgm:cxn modelId="{E398CAAC-A7D6-40A0-BCE8-7148F6913DB3}" type="presParOf" srcId="{2A6D16A6-4AB1-448C-AC48-2B3710E5FE79}" destId="{F4E7D906-EF6E-489A-B18B-D96517657257}" srcOrd="4" destOrd="0" presId="urn:microsoft.com/office/officeart/2009/3/layout/IncreasingArrowsProcess"/>
    <dgm:cxn modelId="{9A5C6149-287D-4B28-B775-B4CF662C2F1E}" type="presParOf" srcId="{2A6D16A6-4AB1-448C-AC48-2B3710E5FE79}" destId="{DD5659CD-B161-4193-BDD9-A54E15AFEA35}" srcOrd="5" destOrd="0" presId="urn:microsoft.com/office/officeart/2009/3/layout/IncreasingArrowsProcess"/>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BC4E6FF-367A-467A-AC13-2A2945348BDE}">
      <dsp:nvSpPr>
        <dsp:cNvPr id="0" name=""/>
        <dsp:cNvSpPr/>
      </dsp:nvSpPr>
      <dsp:spPr>
        <a:xfrm>
          <a:off x="499720" y="8131"/>
          <a:ext cx="7230158" cy="1052986"/>
        </a:xfrm>
        <a:prstGeom prst="rightArrow">
          <a:avLst>
            <a:gd name="adj1" fmla="val 50000"/>
            <a:gd name="adj2" fmla="val 5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2390" tIns="72390" rIns="254000" bIns="167162" numCol="1" spcCol="1270" anchor="ctr" anchorCtr="0">
          <a:noAutofit/>
        </a:bodyPr>
        <a:lstStyle/>
        <a:p>
          <a:pPr lvl="0" algn="l" defTabSz="844550">
            <a:lnSpc>
              <a:spcPct val="90000"/>
            </a:lnSpc>
            <a:spcBef>
              <a:spcPct val="0"/>
            </a:spcBef>
            <a:spcAft>
              <a:spcPct val="35000"/>
            </a:spcAft>
          </a:pPr>
          <a:r>
            <a:rPr lang="en-US" sz="1900" kern="1200" dirty="0" smtClean="0"/>
            <a:t>Proposal</a:t>
          </a:r>
          <a:endParaRPr lang="en-US" sz="1900" kern="1200" dirty="0"/>
        </a:p>
      </dsp:txBody>
      <dsp:txXfrm>
        <a:off x="499720" y="271378"/>
        <a:ext cx="6966912" cy="526493"/>
      </dsp:txXfrm>
    </dsp:sp>
    <dsp:sp modelId="{7F3D86B6-1746-4499-AAD8-16C4DFC809BC}">
      <dsp:nvSpPr>
        <dsp:cNvPr id="0" name=""/>
        <dsp:cNvSpPr/>
      </dsp:nvSpPr>
      <dsp:spPr>
        <a:xfrm>
          <a:off x="499720" y="820136"/>
          <a:ext cx="2226888" cy="2028439"/>
        </a:xfrm>
        <a:prstGeom prst="rect">
          <a:avLst/>
        </a:prstGeom>
        <a:solidFill>
          <a:schemeClr val="l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72390" tIns="72390" rIns="72390" bIns="72390" numCol="1" spcCol="1270" anchor="t" anchorCtr="0">
          <a:noAutofit/>
        </a:bodyPr>
        <a:lstStyle/>
        <a:p>
          <a:pPr lvl="0" algn="l" defTabSz="844550">
            <a:lnSpc>
              <a:spcPct val="90000"/>
            </a:lnSpc>
            <a:spcBef>
              <a:spcPct val="0"/>
            </a:spcBef>
            <a:spcAft>
              <a:spcPct val="35000"/>
            </a:spcAft>
          </a:pPr>
          <a:r>
            <a:rPr lang="en-US" sz="1900" kern="1200" dirty="0" smtClean="0"/>
            <a:t>Indicative Budget* compliant with Template proposal</a:t>
          </a:r>
          <a:endParaRPr lang="en-US" sz="1900" kern="1200" dirty="0"/>
        </a:p>
      </dsp:txBody>
      <dsp:txXfrm>
        <a:off x="499720" y="820136"/>
        <a:ext cx="2226888" cy="2028439"/>
      </dsp:txXfrm>
    </dsp:sp>
    <dsp:sp modelId="{31D6303D-5F6A-40E1-8278-963F2ED51DEE}">
      <dsp:nvSpPr>
        <dsp:cNvPr id="0" name=""/>
        <dsp:cNvSpPr/>
      </dsp:nvSpPr>
      <dsp:spPr>
        <a:xfrm>
          <a:off x="2726609" y="359127"/>
          <a:ext cx="5003269" cy="1052986"/>
        </a:xfrm>
        <a:prstGeom prst="rightArrow">
          <a:avLst>
            <a:gd name="adj1" fmla="val 50000"/>
            <a:gd name="adj2" fmla="val 5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2390" tIns="72390" rIns="254000" bIns="167162" numCol="1" spcCol="1270" anchor="ctr" anchorCtr="0">
          <a:noAutofit/>
        </a:bodyPr>
        <a:lstStyle/>
        <a:p>
          <a:pPr lvl="0" algn="l" defTabSz="844550">
            <a:lnSpc>
              <a:spcPct val="90000"/>
            </a:lnSpc>
            <a:spcBef>
              <a:spcPct val="0"/>
            </a:spcBef>
            <a:spcAft>
              <a:spcPct val="35000"/>
            </a:spcAft>
          </a:pPr>
          <a:r>
            <a:rPr lang="en-US" sz="1900" kern="1200" dirty="0" smtClean="0"/>
            <a:t>Contract</a:t>
          </a:r>
          <a:endParaRPr lang="en-US" sz="1900" kern="1200" dirty="0"/>
        </a:p>
      </dsp:txBody>
      <dsp:txXfrm>
        <a:off x="2726609" y="622374"/>
        <a:ext cx="4740023" cy="526493"/>
      </dsp:txXfrm>
    </dsp:sp>
    <dsp:sp modelId="{B0585354-95BE-4B8B-B44E-6EE2B85ECFC1}">
      <dsp:nvSpPr>
        <dsp:cNvPr id="0" name=""/>
        <dsp:cNvSpPr/>
      </dsp:nvSpPr>
      <dsp:spPr>
        <a:xfrm>
          <a:off x="2726609" y="1171131"/>
          <a:ext cx="2226888" cy="2028439"/>
        </a:xfrm>
        <a:prstGeom prst="rect">
          <a:avLst/>
        </a:prstGeom>
        <a:solidFill>
          <a:schemeClr val="l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72390" tIns="72390" rIns="72390" bIns="72390" numCol="1" spcCol="1270" anchor="t" anchorCtr="0">
          <a:noAutofit/>
        </a:bodyPr>
        <a:lstStyle/>
        <a:p>
          <a:pPr lvl="0" algn="l" defTabSz="844550">
            <a:lnSpc>
              <a:spcPct val="90000"/>
            </a:lnSpc>
            <a:spcBef>
              <a:spcPct val="0"/>
            </a:spcBef>
            <a:spcAft>
              <a:spcPct val="35000"/>
            </a:spcAft>
          </a:pPr>
          <a:r>
            <a:rPr lang="en-US" sz="1900" kern="1200" dirty="0" smtClean="0"/>
            <a:t>Budget revised by FCA and compliant with Annex A3</a:t>
          </a:r>
          <a:endParaRPr lang="en-US" sz="1900" kern="1200" dirty="0"/>
        </a:p>
      </dsp:txBody>
      <dsp:txXfrm>
        <a:off x="2726609" y="1171131"/>
        <a:ext cx="2226888" cy="2028439"/>
      </dsp:txXfrm>
    </dsp:sp>
    <dsp:sp modelId="{F4E7D906-EF6E-489A-B18B-D96517657257}">
      <dsp:nvSpPr>
        <dsp:cNvPr id="0" name=""/>
        <dsp:cNvSpPr/>
      </dsp:nvSpPr>
      <dsp:spPr>
        <a:xfrm>
          <a:off x="4953498" y="710122"/>
          <a:ext cx="2776380" cy="1052986"/>
        </a:xfrm>
        <a:prstGeom prst="rightArrow">
          <a:avLst>
            <a:gd name="adj1" fmla="val 50000"/>
            <a:gd name="adj2" fmla="val 5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2390" tIns="72390" rIns="254000" bIns="167162" numCol="1" spcCol="1270" anchor="ctr" anchorCtr="0">
          <a:noAutofit/>
        </a:bodyPr>
        <a:lstStyle/>
        <a:p>
          <a:pPr lvl="0" algn="l" defTabSz="844550">
            <a:lnSpc>
              <a:spcPct val="90000"/>
            </a:lnSpc>
            <a:spcBef>
              <a:spcPct val="0"/>
            </a:spcBef>
            <a:spcAft>
              <a:spcPct val="35000"/>
            </a:spcAft>
          </a:pPr>
          <a:r>
            <a:rPr lang="en-US" sz="1900" kern="1200" dirty="0" smtClean="0"/>
            <a:t>Rolling Work plan</a:t>
          </a:r>
          <a:endParaRPr lang="en-US" sz="1900" kern="1200" dirty="0"/>
        </a:p>
      </dsp:txBody>
      <dsp:txXfrm>
        <a:off x="4953498" y="973369"/>
        <a:ext cx="2513134" cy="526493"/>
      </dsp:txXfrm>
    </dsp:sp>
    <dsp:sp modelId="{DD5659CD-B161-4193-BDD9-A54E15AFEA35}">
      <dsp:nvSpPr>
        <dsp:cNvPr id="0" name=""/>
        <dsp:cNvSpPr/>
      </dsp:nvSpPr>
      <dsp:spPr>
        <a:xfrm>
          <a:off x="4953498" y="1522127"/>
          <a:ext cx="2226888" cy="1998753"/>
        </a:xfrm>
        <a:prstGeom prst="rect">
          <a:avLst/>
        </a:prstGeom>
        <a:solidFill>
          <a:schemeClr val="l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72390" tIns="72390" rIns="72390" bIns="72390" numCol="1" spcCol="1270" anchor="t" anchorCtr="0">
          <a:noAutofit/>
        </a:bodyPr>
        <a:lstStyle/>
        <a:p>
          <a:pPr lvl="0" algn="l" defTabSz="844550">
            <a:lnSpc>
              <a:spcPct val="90000"/>
            </a:lnSpc>
            <a:spcBef>
              <a:spcPct val="0"/>
            </a:spcBef>
            <a:spcAft>
              <a:spcPct val="35000"/>
            </a:spcAft>
          </a:pPr>
          <a:r>
            <a:rPr lang="en-US" sz="1900" kern="1200" dirty="0" smtClean="0"/>
            <a:t>Budget developed on the basis of the Annex A3 and the rolling work plan.</a:t>
          </a:r>
          <a:endParaRPr lang="en-US" sz="1900" kern="1200" dirty="0"/>
        </a:p>
      </dsp:txBody>
      <dsp:txXfrm>
        <a:off x="4953498" y="1522127"/>
        <a:ext cx="2226888" cy="1998753"/>
      </dsp:txXfrm>
    </dsp:sp>
  </dsp:spTree>
</dsp:drawing>
</file>

<file path=ppt/diagrams/layout1.xml><?xml version="1.0" encoding="utf-8"?>
<dgm:layoutDef xmlns:dgm="http://schemas.openxmlformats.org/drawingml/2006/diagram" xmlns:a="http://schemas.openxmlformats.org/drawingml/2006/main" uniqueId="urn:microsoft.com/office/officeart/2009/3/layout/IncreasingArrowsProcess">
  <dgm:title val=""/>
  <dgm:desc val=""/>
  <dgm:catLst>
    <dgm:cat type="process" pri="5500"/>
  </dgm:catLst>
  <dgm:sampData>
    <dgm:dataModel>
      <dgm:ptLst>
        <dgm:pt modelId="0" type="doc"/>
        <dgm:pt modelId="10">
          <dgm:prSet phldr="1"/>
        </dgm:pt>
        <dgm:pt modelId="11">
          <dgm:prSet phldr="1"/>
        </dgm:pt>
        <dgm:pt modelId="20">
          <dgm:prSet phldr="1"/>
        </dgm:pt>
        <dgm:pt modelId="21">
          <dgm:prSet phldr="1"/>
        </dgm:pt>
        <dgm:pt modelId="30">
          <dgm:prSet phldr="1"/>
        </dgm:pt>
        <dgm:pt modelId="31">
          <dgm:prSet phldr="1"/>
        </dgm:pt>
      </dgm:ptLst>
      <dgm:cxnLst>
        <dgm:cxn modelId="40" srcId="0" destId="10" srcOrd="0" destOrd="0"/>
        <dgm:cxn modelId="12" srcId="10" destId="11" srcOrd="0" destOrd="0"/>
        <dgm:cxn modelId="50" srcId="0" destId="20" srcOrd="1" destOrd="0"/>
        <dgm:cxn modelId="22" srcId="20" destId="21" srcOrd="0" destOrd="0"/>
        <dgm:cxn modelId="60" srcId="0" destId="30" srcOrd="2" destOrd="0"/>
        <dgm:cxn modelId="32" srcId="30" destId="31" srcOrd="0" destOrd="0"/>
      </dgm:cxnLst>
      <dgm:bg/>
      <dgm:whole/>
    </dgm:dataModel>
  </dgm:sampData>
  <dgm:styleData>
    <dgm:dataModel>
      <dgm:ptLst>
        <dgm:pt modelId="0" type="doc"/>
        <dgm:pt modelId="10">
          <dgm:prSet phldr="1"/>
        </dgm:pt>
        <dgm:pt modelId="11">
          <dgm:prSet phldr="1"/>
        </dgm:pt>
        <dgm:pt modelId="20">
          <dgm:prSet phldr="1"/>
        </dgm:pt>
        <dgm:pt modelId="21">
          <dgm:prSet phldr="1"/>
        </dgm:pt>
      </dgm:ptLst>
      <dgm:cxnLst>
        <dgm:cxn modelId="40" srcId="0" destId="10" srcOrd="0" destOrd="0"/>
        <dgm:cxn modelId="12" srcId="10" destId="11" srcOrd="0" destOrd="0"/>
        <dgm:cxn modelId="50" srcId="0" destId="20" srcOrd="1" destOrd="0"/>
        <dgm:cxn modelId="22" srcId="20" destId="21" srcOrd="0" destOrd="0"/>
      </dgm:cxnLst>
      <dgm:bg/>
      <dgm:whole/>
    </dgm:dataModel>
  </dgm:styleData>
  <dgm:clrData>
    <dgm:dataModel>
      <dgm:ptLst>
        <dgm:pt modelId="0" type="doc"/>
        <dgm:pt modelId="10">
          <dgm:prSet phldr="1"/>
        </dgm:pt>
        <dgm:pt modelId="11">
          <dgm:prSet phldr="1"/>
        </dgm:pt>
        <dgm:pt modelId="20">
          <dgm:prSet phldr="1"/>
        </dgm:pt>
        <dgm:pt modelId="21">
          <dgm:prSet phldr="1"/>
        </dgm:pt>
        <dgm:pt modelId="30">
          <dgm:prSet phldr="1"/>
        </dgm:pt>
        <dgm:pt modelId="31">
          <dgm:prSet phldr="1"/>
        </dgm:pt>
      </dgm:ptLst>
      <dgm:cxnLst>
        <dgm:cxn modelId="40" srcId="0" destId="10" srcOrd="0" destOrd="0"/>
        <dgm:cxn modelId="12" srcId="10" destId="11" srcOrd="0" destOrd="0"/>
        <dgm:cxn modelId="50" srcId="0" destId="20" srcOrd="1" destOrd="0"/>
        <dgm:cxn modelId="22" srcId="20" destId="21" srcOrd="0" destOrd="0"/>
        <dgm:cxn modelId="60" srcId="0" destId="30" srcOrd="2" destOrd="0"/>
        <dgm:cxn modelId="32" srcId="30" destId="31" srcOrd="0" destOrd="0"/>
      </dgm:cxnLst>
      <dgm:bg/>
      <dgm:whole/>
    </dgm:dataModel>
  </dgm:clrData>
  <dgm:layoutNode name="Name0">
    <dgm:varLst>
      <dgm:chMax val="5"/>
      <dgm:chPref val="5"/>
      <dgm:dir/>
      <dgm:animLvl val="lvl"/>
    </dgm:varLst>
    <dgm:shape xmlns:r="http://schemas.openxmlformats.org/officeDocument/2006/relationships" r:blip="">
      <dgm:adjLst/>
    </dgm:shape>
    <dgm:choose name="Name1">
      <dgm:if name="Name2" axis="ch" ptType="node" func="cnt" op="equ" val="1">
        <dgm:choose name="Name3">
          <dgm:if name="Name4" axis="ch ch" ptType="node node" func="cnt" op="equ" val="0">
            <dgm:alg type="composite">
              <dgm:param type="ar" val="6.8662"/>
            </dgm:alg>
            <dgm:choose name="Name5">
              <dgm:if name="Name6" func="var" arg="dir" op="equ" val="norm">
                <dgm:constrLst>
                  <dgm:constr type="primFontSz" for="des" forName="parentText1" val="65"/>
                  <dgm:constr type="l" for="ch" forName="parentText1" refType="w" fact="0"/>
                  <dgm:constr type="t" for="ch" forName="parentText1" refType="h" fact="0"/>
                  <dgm:constr type="w" for="ch" forName="parentText1" refType="w"/>
                  <dgm:constr type="h" for="ch" forName="parentText1" refType="h"/>
                </dgm:constrLst>
              </dgm:if>
              <dgm:else name="Name7">
                <dgm:constrLst>
                  <dgm:constr type="primFontSz" for="des" forName="parentText1" val="65"/>
                  <dgm:constr type="l" for="ch" forName="parentText1" refType="w" fact="0"/>
                  <dgm:constr type="t" for="ch" forName="parentText1" refType="h" fact="0"/>
                  <dgm:constr type="w" for="ch" forName="parentText1" refType="w"/>
                  <dgm:constr type="h" for="ch" forName="parentText1" refType="h"/>
                </dgm:constrLst>
              </dgm:else>
            </dgm:choose>
          </dgm:if>
          <dgm:else name="Name8">
            <dgm:alg type="composite">
              <dgm:param type="ar" val="1.9864"/>
            </dgm:alg>
            <dgm:choose name="Name9">
              <dgm:if name="Name10" func="var" arg="dir" op="equ" val="norm">
                <dgm:constrLst>
                  <dgm:constr type="primFontSz" for="des" forName="childText1" val="65"/>
                  <dgm:constr type="primFontSz" for="des" forName="parentText1" val="65"/>
                  <dgm:constr type="primFontSz" for="des" forName="childText1" refType="primFontSz" refFor="des" refForName="parentText1" op="lte"/>
                  <dgm:constr type="l" for="ch" forName="parentText1" refType="w" fact="0"/>
                  <dgm:constr type="t" for="ch" forName="parentText1" refType="h" fact="0"/>
                  <dgm:constr type="w" for="ch" forName="parentText1" refType="w"/>
                  <dgm:constr type="h" for="ch" forName="parentText1" refType="h" fact="0.2893"/>
                  <dgm:constr type="l" for="ch" forName="childText1" refType="w" fact="0"/>
                  <dgm:constr type="t" for="ch" forName="childText1" refType="h" fact="0.224"/>
                  <dgm:constr type="w" for="ch" forName="childText1" refType="w" fact="0.9241"/>
                  <dgm:constr type="h" for="ch" forName="childText1" refType="h" fact="0.776"/>
                </dgm:constrLst>
              </dgm:if>
              <dgm:else name="Name11">
                <dgm:constrLst>
                  <dgm:constr type="primFontSz" for="des" forName="childText1" val="65"/>
                  <dgm:constr type="primFontSz" for="des" forName="parentText1" val="65"/>
                  <dgm:constr type="primFontSz" for="des" forName="childText1" refType="primFontSz" refFor="des" refForName="parentText1" op="lte"/>
                  <dgm:constr type="l" for="ch" forName="parentText1" refType="w" fact="0"/>
                  <dgm:constr type="t" for="ch" forName="parentText1" refType="h" fact="0"/>
                  <dgm:constr type="w" for="ch" forName="parentText1" refType="w"/>
                  <dgm:constr type="h" for="ch" forName="parentText1" refType="h" fact="0.2893"/>
                  <dgm:constr type="l" for="ch" forName="childText1" refType="w" fact="0.076"/>
                  <dgm:constr type="t" for="ch" forName="childText1" refType="h" fact="0.224"/>
                  <dgm:constr type="w" for="ch" forName="childText1" refType="w" fact="0.9241"/>
                  <dgm:constr type="h" for="ch" forName="childText1" refType="h" fact="0.776"/>
                </dgm:constrLst>
              </dgm:else>
            </dgm:choose>
          </dgm:else>
        </dgm:choose>
      </dgm:if>
      <dgm:if name="Name12" axis="ch" ptType="node" func="cnt" op="equ" val="2">
        <dgm:choose name="Name13">
          <dgm:if name="Name14" axis="ch ch" ptType="node node" func="cnt" op="equ" val="0">
            <dgm:alg type="composite">
              <dgm:param type="ar" val="5.1498"/>
            </dgm:alg>
            <dgm:choose name="Name15">
              <dgm:if name="Name16" func="var" arg="dir" op="equ" val="norm">
                <dgm:constrLst>
                  <dgm:constr type="primFontSz" for="des" forName="parentText1" val="65"/>
                  <dgm:constr type="primFontSz" for="des" forName="parentText2" refType="primFontSz" refFor="des" refForName="parentText1" op="equ"/>
                  <dgm:constr type="l" for="ch" forName="parentText1" refType="w" fact="0"/>
                  <dgm:constr type="t" for="ch" forName="parentText1" refType="h" fact="0"/>
                  <dgm:constr type="w" for="ch" forName="parentText1" refType="w"/>
                  <dgm:constr type="h" for="ch" forName="parentText1" refType="h" fact="0.7501"/>
                  <dgm:constr type="l" for="ch" forName="parentText2" refType="w" fact="0.462"/>
                  <dgm:constr type="t" for="ch" forName="parentText2" refType="h" fact="0.2499"/>
                  <dgm:constr type="w" for="ch" forName="parentText2" refType="w" fact="0.538"/>
                  <dgm:constr type="h" for="ch" forName="parentText2" refType="h" fact="0.7501"/>
                </dgm:constrLst>
              </dgm:if>
              <dgm:else name="Name17">
                <dgm:constrLst>
                  <dgm:constr type="primFontSz" for="des" forName="parentText1" val="65"/>
                  <dgm:constr type="primFontSz" for="des" forName="parentText2" refType="primFontSz" refFor="des" refForName="parentText1" op="equ"/>
                  <dgm:constr type="l" for="ch" forName="parentText1" refType="w" fact="0"/>
                  <dgm:constr type="t" for="ch" forName="parentText1" refType="h" fact="0"/>
                  <dgm:constr type="w" for="ch" forName="parentText1" refType="w"/>
                  <dgm:constr type="h" for="ch" forName="parentText1" refType="h" fact="0.7501"/>
                  <dgm:constr type="l" for="ch" forName="parentText2" refType="w" fact="0"/>
                  <dgm:constr type="t" for="ch" forName="parentText2" refType="h" fact="0.2499"/>
                  <dgm:constr type="w" for="ch" forName="parentText2" refType="w" fact="0.538"/>
                  <dgm:constr type="h" for="ch" forName="parentText2" refType="h" fact="0.7501"/>
                </dgm:constrLst>
              </dgm:else>
            </dgm:choose>
          </dgm:if>
          <dgm:else name="Name18">
            <dgm:alg type="composite">
              <dgm:param type="ar" val="2.0563"/>
            </dgm:alg>
            <dgm:choose name="Name19">
              <dgm:if name="Name20" func="var" arg="dir" op="equ" val="norm">
                <dgm:constrLst>
                  <dgm:constr type="primFontSz" for="des" forName="childText1" val="65"/>
                  <dgm:constr type="primFontSz" for="des" forName="parentText1" val="65"/>
                  <dgm:constr type="primFontSz" for="des" forName="childText1" refType="primFontSz" refFor="des" refForName="parentText1" op="lte"/>
                  <dgm:constr type="primFontSz" for="des" forName="childText2" refType="primFontSz" refFor="des" refForName="parentText1" op="lte"/>
                  <dgm:constr type="primFontSz" for="des" forName="childText1" refType="primFontSz" refFor="des" refForName="parentText2" op="lte"/>
                  <dgm:constr type="primFontSz" for="des" forName="childText2" refType="primFontSz" refFor="des" refForName="parentText2" op="lte"/>
                  <dgm:constr type="primFontSz" for="des" forName="parentText2" refType="primFontSz" refFor="des" refForName="parentText1" op="equ"/>
                  <dgm:constr type="primFontSz" for="des" forName="childText2" refType="primFontSz" refFor="des" refForName="childText1" op="equ"/>
                  <dgm:constr type="l" for="ch" forName="parentText1" refType="w" fact="0"/>
                  <dgm:constr type="t" for="ch" forName="parentText1" refType="h" fact="0"/>
                  <dgm:constr type="w" for="ch" forName="parentText1" refType="w"/>
                  <dgm:constr type="h" for="ch" forName="parentText1" refType="h" fact="0.2995"/>
                  <dgm:constr type="l" for="ch" forName="parentText2" refType="w" fact="0.462"/>
                  <dgm:constr type="t" for="ch" forName="parentText2" refType="h" fact="0.0998"/>
                  <dgm:constr type="w" for="ch" forName="parentText2" refType="w" fact="0.538"/>
                  <dgm:constr type="h" for="ch" forName="parentText2" refType="h" fact="0.2995"/>
                  <dgm:constr type="l" for="ch" forName="childText1" refType="w" fact="0"/>
                  <dgm:constr type="t" for="ch" forName="childText1" refType="h" fact="0.2317"/>
                  <dgm:constr type="w" for="ch" forName="childText1" refType="w" fact="0.462"/>
                  <dgm:constr type="h" for="ch" forName="childText1" refType="h" fact="0.6685"/>
                  <dgm:constr type="l" for="ch" forName="childText2" refType="w" fact="0.462"/>
                  <dgm:constr type="t" for="ch" forName="childText2" refType="h" fact="0.3315"/>
                  <dgm:constr type="w" for="ch" forName="childText2" refType="w" fact="0.462"/>
                  <dgm:constr type="h" for="ch" forName="childText2" refType="h" fact="0.6685"/>
                </dgm:constrLst>
              </dgm:if>
              <dgm:else name="Name21">
                <dgm:constrLst>
                  <dgm:constr type="primFontSz" for="des" forName="childText1" val="65"/>
                  <dgm:constr type="primFontSz" for="des" forName="parentText1" val="65"/>
                  <dgm:constr type="primFontSz" for="des" forName="childText1" refType="primFontSz" refFor="des" refForName="parentText1" op="lte"/>
                  <dgm:constr type="primFontSz" for="des" forName="childText2" refType="primFontSz" refFor="des" refForName="parentText1" op="lte"/>
                  <dgm:constr type="primFontSz" for="des" forName="childText1" refType="primFontSz" refFor="des" refForName="parentText2" op="lte"/>
                  <dgm:constr type="primFontSz" for="des" forName="childText2" refType="primFontSz" refFor="des" refForName="parentText2" op="lte"/>
                  <dgm:constr type="primFontSz" for="des" forName="parentText2" refType="primFontSz" refFor="des" refForName="parentText1" op="equ"/>
                  <dgm:constr type="primFontSz" for="des" forName="childText2" refType="primFontSz" refFor="des" refForName="childText1" op="equ"/>
                  <dgm:constr type="l" for="ch" forName="parentText1" refType="w" fact="0"/>
                  <dgm:constr type="t" for="ch" forName="parentText1" refType="h" fact="0"/>
                  <dgm:constr type="w" for="ch" forName="parentText1" refType="w"/>
                  <dgm:constr type="h" for="ch" forName="parentText1" refType="h" fact="0.2995"/>
                  <dgm:constr type="l" for="ch" forName="parentText2" refType="w" fact="0"/>
                  <dgm:constr type="t" for="ch" forName="parentText2" refType="h" fact="0.0998"/>
                  <dgm:constr type="w" for="ch" forName="parentText2" refType="w" fact="0.538"/>
                  <dgm:constr type="h" for="ch" forName="parentText2" refType="h" fact="0.2995"/>
                  <dgm:constr type="l" for="ch" forName="childText1" refType="w" fact="0.538"/>
                  <dgm:constr type="t" for="ch" forName="childText1" refType="h" fact="0.2317"/>
                  <dgm:constr type="w" for="ch" forName="childText1" refType="w" fact="0.462"/>
                  <dgm:constr type="h" for="ch" forName="childText1" refType="h" fact="0.6685"/>
                  <dgm:constr type="l" for="ch" forName="childText2" refType="w" fact="0.076"/>
                  <dgm:constr type="t" for="ch" forName="childText2" refType="h" fact="0.3315"/>
                  <dgm:constr type="w" for="ch" forName="childText2" refType="w" fact="0.462"/>
                  <dgm:constr type="h" for="ch" forName="childText2" refType="h" fact="0.6685"/>
                </dgm:constrLst>
              </dgm:else>
            </dgm:choose>
          </dgm:else>
        </dgm:choose>
      </dgm:if>
      <dgm:if name="Name22" axis="ch" ptType="node" func="cnt" op="equ" val="3">
        <dgm:choose name="Name23">
          <dgm:if name="Name24" axis="ch ch" ptType="node node" func="cnt" op="equ" val="0">
            <dgm:alg type="composite">
              <dgm:param type="ar" val="4.1198"/>
            </dgm:alg>
            <dgm:choose name="Name25">
              <dgm:if name="Name26" func="var" arg="dir" op="equ" val="norm">
                <dgm:constrLst>
                  <dgm:constr type="primFontSz" for="des" forName="parentText1" val="65"/>
                  <dgm:constr type="primFontSz" for="des" forName="parentText2" refType="primFontSz" refFor="des" refForName="parentText1" op="equ"/>
                  <dgm:constr type="primFontSz" for="des" forName="parentText3" refType="primFontSz" refFor="des" refForName="parentText1" op="equ"/>
                  <dgm:constr type="l" for="ch" forName="parentText1" refType="w" fact="0"/>
                  <dgm:constr type="t" for="ch" forName="parentText1" refType="h" fact="0"/>
                  <dgm:constr type="w" for="ch" forName="parentText1" refType="w"/>
                  <dgm:constr type="h" for="ch" forName="parentText1" refType="h" fact="0.6"/>
                  <dgm:constr type="l" for="ch" forName="parentText2" refType="w" fact="0.308"/>
                  <dgm:constr type="t" for="ch" forName="parentText2" refType="h" fact="0.2"/>
                  <dgm:constr type="w" for="ch" forName="parentText2" refType="w" fact="0.692"/>
                  <dgm:constr type="h" for="ch" forName="parentText2" refType="h" fact="0.6"/>
                  <dgm:constr type="l" for="ch" forName="parentText3" refType="w" fact="0.616"/>
                  <dgm:constr type="t" for="ch" forName="parentText3" refType="h" fact="0.4"/>
                  <dgm:constr type="w" for="ch" forName="parentText3" refType="w" fact="0.384"/>
                  <dgm:constr type="h" for="ch" forName="parentText3" refType="h" fact="0.6"/>
                </dgm:constrLst>
              </dgm:if>
              <dgm:else name="Name27">
                <dgm:constrLst>
                  <dgm:constr type="primFontSz" for="des" forName="parentText1" val="65"/>
                  <dgm:constr type="primFontSz" for="des" forName="parentText2" refType="primFontSz" refFor="des" refForName="parentText1" op="equ"/>
                  <dgm:constr type="primFontSz" for="des" forName="parentText3" refType="primFontSz" refFor="des" refForName="parentText1" op="equ"/>
                  <dgm:constr type="l" for="ch" forName="parentText1" refType="w" fact="0"/>
                  <dgm:constr type="t" for="ch" forName="parentText1" refType="h" fact="0"/>
                  <dgm:constr type="w" for="ch" forName="parentText1" refType="w"/>
                  <dgm:constr type="h" for="ch" forName="parentText1" refType="h" fact="0.6"/>
                  <dgm:constr type="l" for="ch" forName="parentText2" refType="w" fact="0"/>
                  <dgm:constr type="t" for="ch" forName="parentText2" refType="h" fact="0.2"/>
                  <dgm:constr type="w" for="ch" forName="parentText2" refType="w" fact="0.692"/>
                  <dgm:constr type="h" for="ch" forName="parentText2" refType="h" fact="0.6"/>
                  <dgm:constr type="l" for="ch" forName="parentText3" refType="w" fact="0"/>
                  <dgm:constr type="t" for="ch" forName="parentText3" refType="h" fact="0.4"/>
                  <dgm:constr type="w" for="ch" forName="parentText3" refType="w" fact="0.384"/>
                  <dgm:constr type="h" for="ch" forName="parentText3" refType="h" fact="0.6"/>
                </dgm:constrLst>
              </dgm:else>
            </dgm:choose>
          </dgm:if>
          <dgm:else name="Name28">
            <dgm:alg type="composite">
              <dgm:param type="ar" val="2.0702"/>
            </dgm:alg>
            <dgm:choose name="Name29">
              <dgm:if name="Name30" func="var" arg="dir" op="equ" val="norm">
                <dgm:constrLst>
                  <dgm:constr type="primFontSz" for="des" forName="childText1" val="65"/>
                  <dgm:constr type="primFontSz" for="des" forName="parentText1" val="65"/>
                  <dgm:constr type="primFontSz" for="des" forName="childText1" refType="primFontSz" refFor="des" refForName="parentText1" op="lte"/>
                  <dgm:constr type="primFontSz" for="des" forName="childText2" refType="primFontSz" refFor="des" refForName="parentText1" op="lte"/>
                  <dgm:constr type="primFontSz" for="des" forName="childText3" refType="primFontSz" refFor="des" refForName="parentText1" op="lte"/>
                  <dgm:constr type="primFontSz" for="des" forName="childText1" refType="primFontSz" refFor="des" refForName="parentText2" op="lte"/>
                  <dgm:constr type="primFontSz" for="des" forName="childText2" refType="primFontSz" refFor="des" refForName="parentText2" op="lte"/>
                  <dgm:constr type="primFontSz" for="des" forName="childText3" refType="primFontSz" refFor="des" refForName="parentText2" op="lte"/>
                  <dgm:constr type="primFontSz" for="des" forName="childText1" refType="primFontSz" refFor="des" refForName="parentText3" op="lte"/>
                  <dgm:constr type="primFontSz" for="des" forName="childText2" refType="primFontSz" refFor="des" refForName="parentText3" op="lte"/>
                  <dgm:constr type="primFontSz" for="des" forName="childText3" refType="primFontSz" refFor="des" refForName="parentText3" op="lte"/>
                  <dgm:constr type="primFontSz" for="des" forName="parentText2" refType="primFontSz" refFor="des" refForName="parentText1" op="equ"/>
                  <dgm:constr type="primFontSz" for="des" forName="parentText3" refType="primFontSz" refFor="des" refForName="parentText1" op="equ"/>
                  <dgm:constr type="primFontSz" for="des" forName="childText2" refType="primFontSz" refFor="des" refForName="childText1" op="equ"/>
                  <dgm:constr type="primFontSz" for="des" forName="childText3" refType="primFontSz" refFor="des" refForName="childText1" op="equ"/>
                  <dgm:constr type="l" for="ch" forName="childText1" refType="w" fact="0"/>
                  <dgm:constr type="t" for="ch" forName="childText1" refType="h" fact="0.2325"/>
                  <dgm:constr type="w" for="ch" forName="childText1" refType="w" fact="0.308"/>
                  <dgm:constr type="h" for="ch" forName="childText1" refType="h" fact="0.5808"/>
                  <dgm:constr type="l" for="ch" forName="childText2" refType="w" fact="0.308"/>
                  <dgm:constr type="t" for="ch" forName="childText2" refType="h" fact="0.333"/>
                  <dgm:constr type="w" for="ch" forName="childText2" refType="w" fact="0.308"/>
                  <dgm:constr type="h" for="ch" forName="childText2" refType="h" fact="0.5808"/>
                  <dgm:constr type="l" for="ch" forName="childText3" refType="w" fact="0.616"/>
                  <dgm:constr type="t" for="ch" forName="childText3" refType="h" fact="0.4335"/>
                  <dgm:constr type="w" for="ch" forName="childText3" refType="w" fact="0.308"/>
                  <dgm:constr type="h" for="ch" forName="childText3" refType="h" fact="0.5723"/>
                  <dgm:constr type="l" for="ch" forName="parentText1" refType="w" fact="0"/>
                  <dgm:constr type="t" for="ch" forName="parentText1" refType="h" fact="0"/>
                  <dgm:constr type="w" for="ch" forName="parentText1" refType="w"/>
                  <dgm:constr type="h" for="ch" forName="parentText1" refType="h" fact="0.3015"/>
                  <dgm:constr type="l" for="ch" forName="parentText2" refType="w" fact="0.308"/>
                  <dgm:constr type="t" for="ch" forName="parentText2" refType="h" fact="0.1005"/>
                  <dgm:constr type="w" for="ch" forName="parentText2" refType="w" fact="0.692"/>
                  <dgm:constr type="h" for="ch" forName="parentText2" refType="h" fact="0.3015"/>
                  <dgm:constr type="l" for="ch" forName="parentText3" refType="w" fact="0.616"/>
                  <dgm:constr type="t" for="ch" forName="parentText3" refType="h" fact="0.201"/>
                  <dgm:constr type="w" for="ch" forName="parentText3" refType="w" fact="0.384"/>
                  <dgm:constr type="h" for="ch" forName="parentText3" refType="h" fact="0.3015"/>
                </dgm:constrLst>
              </dgm:if>
              <dgm:else name="Name31">
                <dgm:constrLst>
                  <dgm:constr type="primFontSz" for="des" forName="childText1" val="65"/>
                  <dgm:constr type="primFontSz" for="des" forName="parentText1" val="65"/>
                  <dgm:constr type="primFontSz" for="des" forName="childText1" refType="primFontSz" refFor="des" refForName="parentText1" op="lte"/>
                  <dgm:constr type="primFontSz" for="des" forName="childText2" refType="primFontSz" refFor="des" refForName="parentText1" op="lte"/>
                  <dgm:constr type="primFontSz" for="des" forName="childText3" refType="primFontSz" refFor="des" refForName="parentText1" op="lte"/>
                  <dgm:constr type="primFontSz" for="des" forName="childText1" refType="primFontSz" refFor="des" refForName="parentText2" op="lte"/>
                  <dgm:constr type="primFontSz" for="des" forName="childText2" refType="primFontSz" refFor="des" refForName="parentText2" op="lte"/>
                  <dgm:constr type="primFontSz" for="des" forName="childText3" refType="primFontSz" refFor="des" refForName="parentText2" op="lte"/>
                  <dgm:constr type="primFontSz" for="des" forName="childText1" refType="primFontSz" refFor="des" refForName="parentText3" op="lte"/>
                  <dgm:constr type="primFontSz" for="des" forName="childText2" refType="primFontSz" refFor="des" refForName="parentText3" op="lte"/>
                  <dgm:constr type="primFontSz" for="des" forName="childText3" refType="primFontSz" refFor="des" refForName="parentText3" op="lte"/>
                  <dgm:constr type="primFontSz" for="des" forName="parentText2" refType="primFontSz" refFor="des" refForName="parentText1" op="equ"/>
                  <dgm:constr type="primFontSz" for="des" forName="parentText3" refType="primFontSz" refFor="des" refForName="parentText1" op="equ"/>
                  <dgm:constr type="primFontSz" for="des" forName="childText2" refType="primFontSz" refFor="des" refForName="childText1" op="equ"/>
                  <dgm:constr type="primFontSz" for="des" forName="childText3" refType="primFontSz" refFor="des" refForName="childText1" op="equ"/>
                  <dgm:constr type="l" for="ch" forName="childText1" refType="w" fact="0.692"/>
                  <dgm:constr type="t" for="ch" forName="childText1" refType="h" fact="0.2325"/>
                  <dgm:constr type="w" for="ch" forName="childText1" refType="w" fact="0.308"/>
                  <dgm:constr type="h" for="ch" forName="childText1" refType="h" fact="0.5808"/>
                  <dgm:constr type="l" for="ch" forName="childText2" refType="w" fact="0.384"/>
                  <dgm:constr type="t" for="ch" forName="childText2" refType="h" fact="0.333"/>
                  <dgm:constr type="w" for="ch" forName="childText2" refType="w" fact="0.308"/>
                  <dgm:constr type="h" for="ch" forName="childText2" refType="h" fact="0.5808"/>
                  <dgm:constr type="l" for="ch" forName="childText3" refType="w" fact="0.076"/>
                  <dgm:constr type="t" for="ch" forName="childText3" refType="h" fact="0.4335"/>
                  <dgm:constr type="w" for="ch" forName="childText3" refType="w" fact="0.308"/>
                  <dgm:constr type="h" for="ch" forName="childText3" refType="h" fact="0.5723"/>
                  <dgm:constr type="l" for="ch" forName="parentText1" refType="w" fact="0"/>
                  <dgm:constr type="t" for="ch" forName="parentText1" refType="h" fact="0"/>
                  <dgm:constr type="w" for="ch" forName="parentText1" refType="w"/>
                  <dgm:constr type="h" for="ch" forName="parentText1" refType="h" fact="0.3015"/>
                  <dgm:constr type="l" for="ch" forName="parentText2" refType="w" fact="0"/>
                  <dgm:constr type="t" for="ch" forName="parentText2" refType="h" fact="0.1005"/>
                  <dgm:constr type="w" for="ch" forName="parentText2" refType="w" fact="0.692"/>
                  <dgm:constr type="h" for="ch" forName="parentText2" refType="h" fact="0.3015"/>
                  <dgm:constr type="l" for="ch" forName="parentText3" refType="w" fact="0"/>
                  <dgm:constr type="t" for="ch" forName="parentText3" refType="h" fact="0.201"/>
                  <dgm:constr type="w" for="ch" forName="parentText3" refType="w" fact="0.384"/>
                  <dgm:constr type="h" for="ch" forName="parentText3" refType="h" fact="0.3015"/>
                </dgm:constrLst>
              </dgm:else>
            </dgm:choose>
          </dgm:else>
        </dgm:choose>
      </dgm:if>
      <dgm:if name="Name32" axis="ch" ptType="node" func="cnt" op="equ" val="4">
        <dgm:choose name="Name33">
          <dgm:if name="Name34" axis="ch ch" ptType="node node" func="cnt" op="equ" val="0">
            <dgm:alg type="composite">
              <dgm:param type="ar" val="3.435"/>
            </dgm:alg>
            <dgm:choose name="Name35">
              <dgm:if name="Name36" func="var" arg="dir" op="equ" val="norm">
                <dgm:constrLst>
                  <dgm:constr type="primFontSz" for="des" forName="parentText1" val="65"/>
                  <dgm:constr type="primFontSz" for="des" forName="parentText2" refType="primFontSz" refFor="des" refForName="parentText1" op="equ"/>
                  <dgm:constr type="primFontSz" for="des" forName="parentText3" refType="primFontSz" refFor="des" refForName="parentText1" op="equ"/>
                  <dgm:constr type="primFontSz" for="des" forName="parentText4" refType="primFontSz" refFor="des" refForName="parentText1" op="equ"/>
                  <dgm:constr type="l" for="ch" forName="parentText1" refType="w" fact="0"/>
                  <dgm:constr type="t" for="ch" forName="parentText1" refType="h" fact="0"/>
                  <dgm:constr type="w" for="ch" forName="parentText1" refType="w"/>
                  <dgm:constr type="h" for="ch" forName="parentText1" refType="h" fact="0.5001"/>
                  <dgm:constr type="l" for="ch" forName="parentText2" refType="w" fact="0.2305"/>
                  <dgm:constr type="t" for="ch" forName="parentText2" refType="h" fact="0.1666"/>
                  <dgm:constr type="w" for="ch" forName="parentText2" refType="w" fact="0.7695"/>
                  <dgm:constr type="h" for="ch" forName="parentText2" refType="h" fact="0.5001"/>
                  <dgm:constr type="l" for="ch" forName="parentText3" refType="w" fact="0.461"/>
                  <dgm:constr type="t" for="ch" forName="parentText3" refType="h" fact="0.3333"/>
                  <dgm:constr type="w" for="ch" forName="parentText3" refType="w" fact="0.539"/>
                  <dgm:constr type="h" for="ch" forName="parentText3" refType="h" fact="0.5001"/>
                  <dgm:constr type="l" for="ch" forName="parentText4" refType="w" fact="0.6915"/>
                  <dgm:constr type="t" for="ch" forName="parentText4" refType="h" fact="0.4999"/>
                  <dgm:constr type="w" for="ch" forName="parentText4" refType="w" fact="0.3085"/>
                  <dgm:constr type="h" for="ch" forName="parentText4" refType="h" fact="0.5001"/>
                </dgm:constrLst>
              </dgm:if>
              <dgm:else name="Name37">
                <dgm:constrLst>
                  <dgm:constr type="primFontSz" for="des" forName="parentText1" val="65"/>
                  <dgm:constr type="primFontSz" for="des" forName="parentText2" refType="primFontSz" refFor="des" refForName="parentText1" op="equ"/>
                  <dgm:constr type="primFontSz" for="des" forName="parentText3" refType="primFontSz" refFor="des" refForName="parentText1" op="equ"/>
                  <dgm:constr type="primFontSz" for="des" forName="parentText4" refType="primFontSz" refFor="des" refForName="parentText1" op="equ"/>
                  <dgm:constr type="l" for="ch" forName="parentText1" refType="w" fact="0"/>
                  <dgm:constr type="t" for="ch" forName="parentText1" refType="h" fact="0"/>
                  <dgm:constr type="w" for="ch" forName="parentText1" refType="w"/>
                  <dgm:constr type="h" for="ch" forName="parentText1" refType="h" fact="0.5001"/>
                  <dgm:constr type="l" for="ch" forName="parentText2" refType="w" fact="0"/>
                  <dgm:constr type="t" for="ch" forName="parentText2" refType="h" fact="0.1666"/>
                  <dgm:constr type="w" for="ch" forName="parentText2" refType="w" fact="0.7695"/>
                  <dgm:constr type="h" for="ch" forName="parentText2" refType="h" fact="0.5001"/>
                  <dgm:constr type="l" for="ch" forName="parentText3" refType="w" fact="0"/>
                  <dgm:constr type="t" for="ch" forName="parentText3" refType="h" fact="0.3333"/>
                  <dgm:constr type="w" for="ch" forName="parentText3" refType="w" fact="0.539"/>
                  <dgm:constr type="h" for="ch" forName="parentText3" refType="h" fact="0.5001"/>
                  <dgm:constr type="l" for="ch" forName="parentText4" refType="w" fact="0"/>
                  <dgm:constr type="t" for="ch" forName="parentText4" refType="h" fact="0.4999"/>
                  <dgm:constr type="w" for="ch" forName="parentText4" refType="w" fact="0.3085"/>
                  <dgm:constr type="h" for="ch" forName="parentText4" refType="h" fact="0.5001"/>
                </dgm:constrLst>
              </dgm:else>
            </dgm:choose>
          </dgm:if>
          <dgm:else name="Name38">
            <dgm:alg type="composite">
              <dgm:param type="ar" val="1.9377"/>
            </dgm:alg>
            <dgm:choose name="Name39">
              <dgm:if name="Name40" func="var" arg="dir" op="equ" val="norm">
                <dgm:constrLst>
                  <dgm:constr type="primFontSz" for="des" forName="childText1" val="65"/>
                  <dgm:constr type="primFontSz" for="des" forName="parentText1" val="65"/>
                  <dgm:constr type="primFontSz" for="des" forName="childText1" refType="primFontSz" refFor="des" refForName="parentText1" op="lte"/>
                  <dgm:constr type="primFontSz" for="des" forName="childText2" refType="primFontSz" refFor="des" refForName="parentText1" op="lte"/>
                  <dgm:constr type="primFontSz" for="des" forName="childText3" refType="primFontSz" refFor="des" refForName="parentText1" op="lte"/>
                  <dgm:constr type="primFontSz" for="des" forName="childText4" refType="primFontSz" refFor="des" refForName="parentText1" op="lte"/>
                  <dgm:constr type="primFontSz" for="des" forName="childText1" refType="primFontSz" refFor="des" refForName="parentText2" op="lte"/>
                  <dgm:constr type="primFontSz" for="des" forName="childText2" refType="primFontSz" refFor="des" refForName="parentText2" op="lte"/>
                  <dgm:constr type="primFontSz" for="des" forName="childText3" refType="primFontSz" refFor="des" refForName="parentText2" op="lte"/>
                  <dgm:constr type="primFontSz" for="des" forName="childText4" refType="primFontSz" refFor="des" refForName="parentText2" op="lte"/>
                  <dgm:constr type="primFontSz" for="des" forName="childText1" refType="primFontSz" refFor="des" refForName="parentText3" op="lte"/>
                  <dgm:constr type="primFontSz" for="des" forName="childText2" refType="primFontSz" refFor="des" refForName="parentText3" op="lte"/>
                  <dgm:constr type="primFontSz" for="des" forName="childText3" refType="primFontSz" refFor="des" refForName="parentText3" op="lte"/>
                  <dgm:constr type="primFontSz" for="des" forName="childText4" refType="primFontSz" refFor="des" refForName="parentText3" op="lte"/>
                  <dgm:constr type="primFontSz" for="des" forName="childText1" refType="primFontSz" refFor="des" refForName="parentText4" op="lte"/>
                  <dgm:constr type="primFontSz" for="des" forName="childText2" refType="primFontSz" refFor="des" refForName="parentText4" op="lte"/>
                  <dgm:constr type="primFontSz" for="des" forName="childText3" refType="primFontSz" refFor="des" refForName="parentText4" op="lte"/>
                  <dgm:constr type="primFontSz" for="des" forName="childText4" refType="primFontSz" refFor="des" refForName="parentText4" op="lte"/>
                  <dgm:constr type="primFontSz" for="des" forName="parentText2" refType="primFontSz" refFor="des" refForName="parentText1" op="equ"/>
                  <dgm:constr type="primFontSz" for="des" forName="parentText3" refType="primFontSz" refFor="des" refForName="parentText1" op="equ"/>
                  <dgm:constr type="primFontSz" for="des" forName="parentText4" refType="primFontSz" refFor="des" refForName="parentText1" op="equ"/>
                  <dgm:constr type="primFontSz" for="des" forName="childText2" refType="primFontSz" refFor="des" refForName="childText1" op="equ"/>
                  <dgm:constr type="primFontSz" for="des" forName="childText3" refType="primFontSz" refFor="des" refForName="childText1" op="equ"/>
                  <dgm:constr type="primFontSz" for="des" forName="childText4" refType="primFontSz" refFor="des" refForName="childText1" op="equ"/>
                  <dgm:constr type="l" for="ch" forName="childText1" refType="w" fact="0"/>
                  <dgm:constr type="t" for="ch" forName="childText1" refType="h" fact="0.218"/>
                  <dgm:constr type="w" for="ch" forName="childText1" refType="w" fact="0.2305"/>
                  <dgm:constr type="h" for="ch" forName="childText1" refType="h" fact="0.5218"/>
                  <dgm:constr type="l" for="ch" forName="childText2" refType="w" fact="0.2305"/>
                  <dgm:constr type="t" for="ch" forName="childText2" refType="h" fact="0.312"/>
                  <dgm:constr type="w" for="ch" forName="childText2" refType="w" fact="0.2305"/>
                  <dgm:constr type="h" for="ch" forName="childText2" refType="h" fact="0.5085"/>
                  <dgm:constr type="l" for="ch" forName="childText3" refType="w" fact="0.461"/>
                  <dgm:constr type="t" for="ch" forName="childText3" refType="h" fact="0.406"/>
                  <dgm:constr type="w" for="ch" forName="childText3" refType="w" fact="0.2305"/>
                  <dgm:constr type="h" for="ch" forName="childText3" refType="h" fact="0.5119"/>
                  <dgm:constr type="l" for="ch" forName="childText4" refType="w" fact="0.6915"/>
                  <dgm:constr type="t" for="ch" forName="childText4" refType="h" fact="0.5"/>
                  <dgm:constr type="w" for="ch" forName="childText4" refType="w" fact="0.2326"/>
                  <dgm:constr type="h" for="ch" forName="childText4" refType="h" fact="0.5179"/>
                  <dgm:constr type="l" for="ch" forName="parentText1" refType="w" fact="0"/>
                  <dgm:constr type="t" for="ch" forName="parentText1" refType="h" fact="0"/>
                  <dgm:constr type="w" for="ch" forName="parentText1" refType="w"/>
                  <dgm:constr type="h" for="ch" forName="parentText1" refType="h" fact="0.2821"/>
                  <dgm:constr type="l" for="ch" forName="parentText2" refType="w" fact="0.2305"/>
                  <dgm:constr type="t" for="ch" forName="parentText2" refType="h" fact="0.094"/>
                  <dgm:constr type="w" for="ch" forName="parentText2" refType="w" fact="0.7695"/>
                  <dgm:constr type="h" for="ch" forName="parentText2" refType="h" fact="0.2821"/>
                  <dgm:constr type="l" for="ch" forName="parentText3" refType="w" fact="0.461"/>
                  <dgm:constr type="t" for="ch" forName="parentText3" refType="h" fact="0.188"/>
                  <dgm:constr type="w" for="ch" forName="parentText3" refType="w" fact="0.539"/>
                  <dgm:constr type="h" for="ch" forName="parentText3" refType="h" fact="0.2821"/>
                  <dgm:constr type="l" for="ch" forName="parentText4" refType="w" fact="0.6915"/>
                  <dgm:constr type="t" for="ch" forName="parentText4" refType="h" fact="0.282"/>
                  <dgm:constr type="w" for="ch" forName="parentText4" refType="w" fact="0.3085"/>
                  <dgm:constr type="h" for="ch" forName="parentText4" refType="h" fact="0.2821"/>
                </dgm:constrLst>
              </dgm:if>
              <dgm:else name="Name41">
                <dgm:constrLst>
                  <dgm:constr type="primFontSz" for="des" forName="childText1" val="65"/>
                  <dgm:constr type="primFontSz" for="des" forName="parentText1" val="65"/>
                  <dgm:constr type="primFontSz" for="des" forName="childText1" refType="primFontSz" refFor="des" refForName="parentText1" op="lte"/>
                  <dgm:constr type="primFontSz" for="des" forName="childText2" refType="primFontSz" refFor="des" refForName="parentText1" op="lte"/>
                  <dgm:constr type="primFontSz" for="des" forName="childText3" refType="primFontSz" refFor="des" refForName="parentText1" op="lte"/>
                  <dgm:constr type="primFontSz" for="des" forName="childText4" refType="primFontSz" refFor="des" refForName="parentText1" op="lte"/>
                  <dgm:constr type="primFontSz" for="des" forName="childText1" refType="primFontSz" refFor="des" refForName="parentText2" op="lte"/>
                  <dgm:constr type="primFontSz" for="des" forName="childText2" refType="primFontSz" refFor="des" refForName="parentText2" op="lte"/>
                  <dgm:constr type="primFontSz" for="des" forName="childText3" refType="primFontSz" refFor="des" refForName="parentText2" op="lte"/>
                  <dgm:constr type="primFontSz" for="des" forName="childText4" refType="primFontSz" refFor="des" refForName="parentText2" op="lte"/>
                  <dgm:constr type="primFontSz" for="des" forName="childText1" refType="primFontSz" refFor="des" refForName="parentText3" op="lte"/>
                  <dgm:constr type="primFontSz" for="des" forName="childText2" refType="primFontSz" refFor="des" refForName="parentText3" op="lte"/>
                  <dgm:constr type="primFontSz" for="des" forName="childText3" refType="primFontSz" refFor="des" refForName="parentText3" op="lte"/>
                  <dgm:constr type="primFontSz" for="des" forName="childText4" refType="primFontSz" refFor="des" refForName="parentText3" op="lte"/>
                  <dgm:constr type="primFontSz" for="des" forName="childText1" refType="primFontSz" refFor="des" refForName="parentText4" op="lte"/>
                  <dgm:constr type="primFontSz" for="des" forName="childText2" refType="primFontSz" refFor="des" refForName="parentText4" op="lte"/>
                  <dgm:constr type="primFontSz" for="des" forName="childText3" refType="primFontSz" refFor="des" refForName="parentText4" op="lte"/>
                  <dgm:constr type="primFontSz" for="des" forName="childText4" refType="primFontSz" refFor="des" refForName="parentText4" op="lte"/>
                  <dgm:constr type="primFontSz" for="des" forName="parentText2" refType="primFontSz" refFor="des" refForName="parentText1" op="equ"/>
                  <dgm:constr type="primFontSz" for="des" forName="parentText3" refType="primFontSz" refFor="des" refForName="parentText1" op="equ"/>
                  <dgm:constr type="primFontSz" for="des" forName="parentText4" refType="primFontSz" refFor="des" refForName="parentText1" op="equ"/>
                  <dgm:constr type="primFontSz" for="des" forName="childText2" refType="primFontSz" refFor="des" refForName="childText1" op="equ"/>
                  <dgm:constr type="primFontSz" for="des" forName="childText3" refType="primFontSz" refFor="des" refForName="childText1" op="equ"/>
                  <dgm:constr type="primFontSz" for="des" forName="childText4" refType="primFontSz" refFor="des" refForName="childText1" op="equ"/>
                  <dgm:constr type="l" for="ch" forName="childText1" refType="w" fact="0.7695"/>
                  <dgm:constr type="t" for="ch" forName="childText1" refType="h" fact="0.218"/>
                  <dgm:constr type="w" for="ch" forName="childText1" refType="w" fact="0.2305"/>
                  <dgm:constr type="h" for="ch" forName="childText1" refType="h" fact="0.5218"/>
                  <dgm:constr type="l" for="ch" forName="childText2" refType="w" fact="0.539"/>
                  <dgm:constr type="t" for="ch" forName="childText2" refType="h" fact="0.312"/>
                  <dgm:constr type="w" for="ch" forName="childText2" refType="w" fact="0.2305"/>
                  <dgm:constr type="h" for="ch" forName="childText2" refType="h" fact="0.5085"/>
                  <dgm:constr type="l" for="ch" forName="childText3" refType="w" fact="0.3085"/>
                  <dgm:constr type="t" for="ch" forName="childText3" refType="h" fact="0.406"/>
                  <dgm:constr type="w" for="ch" forName="childText3" refType="w" fact="0.2305"/>
                  <dgm:constr type="h" for="ch" forName="childText3" refType="h" fact="0.5119"/>
                  <dgm:constr type="l" for="ch" forName="childText4" refType="w" fact="0.076"/>
                  <dgm:constr type="t" for="ch" forName="childText4" refType="h" fact="0.5"/>
                  <dgm:constr type="w" for="ch" forName="childText4" refType="w" fact="0.2346"/>
                  <dgm:constr type="h" for="ch" forName="childText4" refType="h" fact="0.5179"/>
                  <dgm:constr type="l" for="ch" forName="parentText1" refType="w" fact="0"/>
                  <dgm:constr type="t" for="ch" forName="parentText1" refType="h" fact="0"/>
                  <dgm:constr type="w" for="ch" forName="parentText1" refType="w"/>
                  <dgm:constr type="h" for="ch" forName="parentText1" refType="h" fact="0.2821"/>
                  <dgm:constr type="l" for="ch" forName="parentText2" refType="w" fact="0"/>
                  <dgm:constr type="t" for="ch" forName="parentText2" refType="h" fact="0.094"/>
                  <dgm:constr type="w" for="ch" forName="parentText2" refType="w" fact="0.7695"/>
                  <dgm:constr type="h" for="ch" forName="parentText2" refType="h" fact="0.2821"/>
                  <dgm:constr type="l" for="ch" forName="parentText3" refType="w" fact="0"/>
                  <dgm:constr type="t" for="ch" forName="parentText3" refType="h" fact="0.188"/>
                  <dgm:constr type="w" for="ch" forName="parentText3" refType="w" fact="0.539"/>
                  <dgm:constr type="h" for="ch" forName="parentText3" refType="h" fact="0.2821"/>
                  <dgm:constr type="l" for="ch" forName="parentText4" refType="w" fact="0"/>
                  <dgm:constr type="t" for="ch" forName="parentText4" refType="h" fact="0.282"/>
                  <dgm:constr type="w" for="ch" forName="parentText4" refType="w" fact="0.3085"/>
                  <dgm:constr type="h" for="ch" forName="parentText4" refType="h" fact="0.2821"/>
                </dgm:constrLst>
              </dgm:else>
            </dgm:choose>
          </dgm:else>
        </dgm:choose>
      </dgm:if>
      <dgm:else name="Name42">
        <dgm:choose name="Name43">
          <dgm:if name="Name44" axis="ch ch" ptType="node node" func="cnt" op="equ" val="0">
            <dgm:alg type="composite">
              <dgm:param type="ar" val="2.9463"/>
            </dgm:alg>
            <dgm:choose name="Name45">
              <dgm:if name="Name46" func="var" arg="dir" op="equ" val="norm">
                <dgm:constrLst>
                  <dgm:constr type="primFontSz" for="des" forName="parentText1" val="65"/>
                  <dgm:constr type="primFontSz" for="des" forName="parentText2" refType="primFontSz" refFor="des" refForName="parentText1" op="equ"/>
                  <dgm:constr type="primFontSz" for="des" forName="parentText3" refType="primFontSz" refFor="des" refForName="parentText1" op="equ"/>
                  <dgm:constr type="primFontSz" for="des" forName="parentText4" refType="primFontSz" refFor="des" refForName="parentText1" op="equ"/>
                  <dgm:constr type="primFontSz" for="des" forName="parentText5" refType="primFontSz" refFor="des" refForName="parentText1" op="equ"/>
                  <dgm:constr type="l" for="ch" forName="parentText1" refType="w" fact="0"/>
                  <dgm:constr type="t" for="ch" forName="parentText1" refType="h" fact="0"/>
                  <dgm:constr type="w" for="ch" forName="parentText1" refType="w"/>
                  <dgm:constr type="h" for="ch" forName="parentText1" refType="h" fact="0.4285"/>
                  <dgm:constr type="l" for="ch" forName="parentText2" refType="w" fact="0.1848"/>
                  <dgm:constr type="t" for="ch" forName="parentText2" refType="h" fact="0.1429"/>
                  <dgm:constr type="w" for="ch" forName="parentText2" refType="w" fact="0.8152"/>
                  <dgm:constr type="h" for="ch" forName="parentText2" refType="h" fact="0.4285"/>
                  <dgm:constr type="l" for="ch" forName="parentText3" refType="w" fact="0.3696"/>
                  <dgm:constr type="t" for="ch" forName="parentText3" refType="h" fact="0.2858"/>
                  <dgm:constr type="w" for="ch" forName="parentText3" refType="w" fact="0.6304"/>
                  <dgm:constr type="h" for="ch" forName="parentText3" refType="h" fact="0.4285"/>
                  <dgm:constr type="l" for="ch" forName="parentText4" refType="w" fact="0.5545"/>
                  <dgm:constr type="t" for="ch" forName="parentText4" refType="h" fact="0.4286"/>
                  <dgm:constr type="w" for="ch" forName="parentText4" refType="w" fact="0.4455"/>
                  <dgm:constr type="h" for="ch" forName="parentText4" refType="h" fact="0.4285"/>
                  <dgm:constr type="l" for="ch" forName="parentText5" refType="w" fact="0.7393"/>
                  <dgm:constr type="t" for="ch" forName="parentText5" refType="h" fact="0.5715"/>
                  <dgm:constr type="w" for="ch" forName="parentText5" refType="w" fact="0.2607"/>
                  <dgm:constr type="h" for="ch" forName="parentText5" refType="h" fact="0.4285"/>
                </dgm:constrLst>
              </dgm:if>
              <dgm:else name="Name47">
                <dgm:constrLst>
                  <dgm:constr type="primFontSz" for="des" forName="parentText1" val="65"/>
                  <dgm:constr type="primFontSz" for="des" forName="parentText2" refType="primFontSz" refFor="des" refForName="parentText1" op="equ"/>
                  <dgm:constr type="primFontSz" for="des" forName="parentText3" refType="primFontSz" refFor="des" refForName="parentText1" op="equ"/>
                  <dgm:constr type="primFontSz" for="des" forName="parentText4" refType="primFontSz" refFor="des" refForName="parentText1" op="equ"/>
                  <dgm:constr type="primFontSz" for="des" forName="parentText5" refType="primFontSz" refFor="des" refForName="parentText1" op="equ"/>
                  <dgm:constr type="l" for="ch" forName="parentText1" refType="w" fact="0"/>
                  <dgm:constr type="t" for="ch" forName="parentText1" refType="h" fact="0"/>
                  <dgm:constr type="w" for="ch" forName="parentText1" refType="w"/>
                  <dgm:constr type="h" for="ch" forName="parentText1" refType="h" fact="0.4285"/>
                  <dgm:constr type="l" for="ch" forName="parentText2" refType="w" fact="0"/>
                  <dgm:constr type="t" for="ch" forName="parentText2" refType="h" fact="0.1429"/>
                  <dgm:constr type="w" for="ch" forName="parentText2" refType="w" fact="0.8152"/>
                  <dgm:constr type="h" for="ch" forName="parentText2" refType="h" fact="0.4285"/>
                  <dgm:constr type="l" for="ch" forName="parentText3" refType="w" fact="0"/>
                  <dgm:constr type="t" for="ch" forName="parentText3" refType="h" fact="0.2858"/>
                  <dgm:constr type="w" for="ch" forName="parentText3" refType="w" fact="0.6304"/>
                  <dgm:constr type="h" for="ch" forName="parentText3" refType="h" fact="0.4285"/>
                  <dgm:constr type="l" for="ch" forName="parentText4" refType="w" fact="0"/>
                  <dgm:constr type="t" for="ch" forName="parentText4" refType="h" fact="0.4286"/>
                  <dgm:constr type="w" for="ch" forName="parentText4" refType="w" fact="0.4455"/>
                  <dgm:constr type="h" for="ch" forName="parentText4" refType="h" fact="0.4285"/>
                  <dgm:constr type="l" for="ch" forName="parentText5" refType="w" fact="0"/>
                  <dgm:constr type="t" for="ch" forName="parentText5" refType="h" fact="0.5715"/>
                  <dgm:constr type="w" for="ch" forName="parentText5" refType="w" fact="0.2607"/>
                  <dgm:constr type="h" for="ch" forName="parentText5" refType="h" fact="0.4285"/>
                </dgm:constrLst>
              </dgm:else>
            </dgm:choose>
          </dgm:if>
          <dgm:else name="Name48">
            <dgm:alg type="composite">
              <dgm:param type="ar" val="1.7837"/>
            </dgm:alg>
            <dgm:choose name="Name49">
              <dgm:if name="Name50" func="var" arg="dir" op="equ" val="norm">
                <dgm:constrLst>
                  <dgm:constr type="primFontSz" for="des" forName="childText1" val="65"/>
                  <dgm:constr type="primFontSz" for="des" forName="parentText1" val="65"/>
                  <dgm:constr type="primFontSz" for="des" forName="childText1" refType="primFontSz" refFor="des" refForName="parentText1" op="lte"/>
                  <dgm:constr type="primFontSz" for="des" forName="childText2" refType="primFontSz" refFor="des" refForName="parentText1" op="lte"/>
                  <dgm:constr type="primFontSz" for="des" forName="childText3" refType="primFontSz" refFor="des" refForName="parentText1" op="lte"/>
                  <dgm:constr type="primFontSz" for="des" forName="childText4" refType="primFontSz" refFor="des" refForName="parentText1" op="lte"/>
                  <dgm:constr type="primFontSz" for="des" forName="childText5" refType="primFontSz" refFor="des" refForName="parentText1" op="lte"/>
                  <dgm:constr type="primFontSz" for="des" forName="childText1" refType="primFontSz" refFor="des" refForName="parentText2" op="lte"/>
                  <dgm:constr type="primFontSz" for="des" forName="childText2" refType="primFontSz" refFor="des" refForName="parentText2" op="lte"/>
                  <dgm:constr type="primFontSz" for="des" forName="childText3" refType="primFontSz" refFor="des" refForName="parentText2" op="lte"/>
                  <dgm:constr type="primFontSz" for="des" forName="childText4" refType="primFontSz" refFor="des" refForName="parentText2" op="lte"/>
                  <dgm:constr type="primFontSz" for="des" forName="childText5" refType="primFontSz" refFor="des" refForName="parentText2" op="lte"/>
                  <dgm:constr type="primFontSz" for="des" forName="childText1" refType="primFontSz" refFor="des" refForName="parentText3" op="lte"/>
                  <dgm:constr type="primFontSz" for="des" forName="childText2" refType="primFontSz" refFor="des" refForName="parentText3" op="lte"/>
                  <dgm:constr type="primFontSz" for="des" forName="childText3" refType="primFontSz" refFor="des" refForName="parentText3" op="lte"/>
                  <dgm:constr type="primFontSz" for="des" forName="childText4" refType="primFontSz" refFor="des" refForName="parentText3" op="lte"/>
                  <dgm:constr type="primFontSz" for="des" forName="childText5" refType="primFontSz" refFor="des" refForName="parentText3" op="lte"/>
                  <dgm:constr type="primFontSz" for="des" forName="childText1" refType="primFontSz" refFor="des" refForName="parentText4" op="lte"/>
                  <dgm:constr type="primFontSz" for="des" forName="childText2" refType="primFontSz" refFor="des" refForName="parentText4" op="lte"/>
                  <dgm:constr type="primFontSz" for="des" forName="childText3" refType="primFontSz" refFor="des" refForName="parentText4" op="lte"/>
                  <dgm:constr type="primFontSz" for="des" forName="childText4" refType="primFontSz" refFor="des" refForName="parentText4" op="lte"/>
                  <dgm:constr type="primFontSz" for="des" forName="childText5" refType="primFontSz" refFor="des" refForName="parentText4" op="lte"/>
                  <dgm:constr type="primFontSz" for="des" forName="childText1" refType="primFontSz" refFor="des" refForName="parentText5" op="lte"/>
                  <dgm:constr type="primFontSz" for="des" forName="childText2" refType="primFontSz" refFor="des" refForName="parentText5" op="lte"/>
                  <dgm:constr type="primFontSz" for="des" forName="childText3" refType="primFontSz" refFor="des" refForName="parentText5" op="lte"/>
                  <dgm:constr type="primFontSz" for="des" forName="childText4" refType="primFontSz" refFor="des" refForName="parentText5" op="lte"/>
                  <dgm:constr type="primFontSz" for="des" forName="childText5" refType="primFontSz" refFor="des" refForName="parentText5" op="lte"/>
                  <dgm:constr type="primFontSz" for="des" forName="parentText2" refType="primFontSz" refFor="des" refForName="parentText1" op="equ"/>
                  <dgm:constr type="primFontSz" for="des" forName="parentText3" refType="primFontSz" refFor="des" refForName="parentText1" op="equ"/>
                  <dgm:constr type="primFontSz" for="des" forName="parentText4" refType="primFontSz" refFor="des" refForName="parentText1" op="equ"/>
                  <dgm:constr type="primFontSz" for="des" forName="parentText5" refType="primFontSz" refFor="des" refForName="parentText1" op="equ"/>
                  <dgm:constr type="primFontSz" for="des" forName="childText2" refType="primFontSz" refFor="des" refForName="childText1" op="equ"/>
                  <dgm:constr type="primFontSz" for="des" forName="childText3" refType="primFontSz" refFor="des" refForName="childText1" op="equ"/>
                  <dgm:constr type="primFontSz" for="des" forName="childText4" refType="primFontSz" refFor="des" refForName="childText1" op="equ"/>
                  <dgm:constr type="primFontSz" for="des" forName="childText5" refType="primFontSz" refFor="des" refForName="childText1" op="equ"/>
                  <dgm:constr type="l" for="ch" forName="childText1" refType="w" fact="0"/>
                  <dgm:constr type="t" for="ch" forName="childText1" refType="h" fact="0.1997"/>
                  <dgm:constr type="w" for="ch" forName="childText1" refType="w" fact="0.18482"/>
                  <dgm:constr type="h" for="ch" forName="childText1" refType="h" fact="0.4763"/>
                  <dgm:constr type="l" for="ch" forName="childText2" refType="w" fact="0.1848"/>
                  <dgm:constr type="t" for="ch" forName="childText2" refType="h" fact="0.2862"/>
                  <dgm:constr type="w" for="ch" forName="childText2" refType="w" fact="0.18482"/>
                  <dgm:constr type="h" for="ch" forName="childText2" refType="h" fact="0.4763"/>
                  <dgm:constr type="l" for="ch" forName="childText3" refType="w" fact="0.3696"/>
                  <dgm:constr type="t" for="ch" forName="childText3" refType="h" fact="0.3727"/>
                  <dgm:constr type="w" for="ch" forName="childText3" refType="w" fact="0.18482"/>
                  <dgm:constr type="h" for="ch" forName="childText3" refType="h" fact="0.4763"/>
                  <dgm:constr type="l" for="ch" forName="childText4" refType="w" fact="0.5545"/>
                  <dgm:constr type="t" for="ch" forName="childText4" refType="h" fact="0.4592"/>
                  <dgm:constr type="w" for="ch" forName="childText4" refType="w" fact="0.18482"/>
                  <dgm:constr type="h" for="ch" forName="childText4" refType="h" fact="0.4763"/>
                  <dgm:constr type="l" for="ch" forName="childText5" refType="w" fact="0.7393"/>
                  <dgm:constr type="t" for="ch" forName="childText5" refType="h" fact="0.5457"/>
                  <dgm:constr type="w" for="ch" forName="childText5" refType="w" fact="0.18482"/>
                  <dgm:constr type="h" for="ch" forName="childText5" refType="h" fact="0.4763"/>
                  <dgm:constr type="l" for="ch" forName="parentText1" refType="w" fact="0"/>
                  <dgm:constr type="t" for="ch" forName="parentText1" refType="h" fact="0"/>
                  <dgm:constr type="w" for="ch" forName="parentText1" refType="w"/>
                  <dgm:constr type="h" for="ch" forName="parentText1" refType="h" fact="0.2594"/>
                  <dgm:constr type="l" for="ch" forName="parentText2" refType="w" fact="0.1848"/>
                  <dgm:constr type="t" for="ch" forName="parentText2" refType="h" fact="0.0865"/>
                  <dgm:constr type="w" for="ch" forName="parentText2" refType="w" fact="0.8152"/>
                  <dgm:constr type="h" for="ch" forName="parentText2" refType="h" fact="0.2594"/>
                  <dgm:constr type="l" for="ch" forName="parentText3" refType="w" fact="0.3696"/>
                  <dgm:constr type="t" for="ch" forName="parentText3" refType="h" fact="0.173"/>
                  <dgm:constr type="w" for="ch" forName="parentText3" refType="w" fact="0.6304"/>
                  <dgm:constr type="h" for="ch" forName="parentText3" refType="h" fact="0.2594"/>
                  <dgm:constr type="l" for="ch" forName="parentText4" refType="w" fact="0.5545"/>
                  <dgm:constr type="t" for="ch" forName="parentText4" refType="h" fact="0.2595"/>
                  <dgm:constr type="w" for="ch" forName="parentText4" refType="w" fact="0.4455"/>
                  <dgm:constr type="h" for="ch" forName="parentText4" refType="h" fact="0.2594"/>
                  <dgm:constr type="l" for="ch" forName="parentText5" refType="w" fact="0.7393"/>
                  <dgm:constr type="t" for="ch" forName="parentText5" refType="h" fact="0.346"/>
                  <dgm:constr type="w" for="ch" forName="parentText5" refType="w" fact="0.2607"/>
                  <dgm:constr type="h" for="ch" forName="parentText5" refType="h" fact="0.2594"/>
                </dgm:constrLst>
              </dgm:if>
              <dgm:else name="Name51">
                <dgm:constrLst>
                  <dgm:constr type="primFontSz" for="des" forName="childText1" val="65"/>
                  <dgm:constr type="primFontSz" for="des" forName="parentText1" val="65"/>
                  <dgm:constr type="primFontSz" for="des" forName="childText1" refType="primFontSz" refFor="des" refForName="parentText1" op="lte"/>
                  <dgm:constr type="primFontSz" for="des" forName="childText2" refType="primFontSz" refFor="des" refForName="parentText1" op="lte"/>
                  <dgm:constr type="primFontSz" for="des" forName="childText3" refType="primFontSz" refFor="des" refForName="parentText1" op="lte"/>
                  <dgm:constr type="primFontSz" for="des" forName="childText4" refType="primFontSz" refFor="des" refForName="parentText1" op="lte"/>
                  <dgm:constr type="primFontSz" for="des" forName="childText5" refType="primFontSz" refFor="des" refForName="parentText1" op="lte"/>
                  <dgm:constr type="primFontSz" for="des" forName="childText1" refType="primFontSz" refFor="des" refForName="parentText2" op="lte"/>
                  <dgm:constr type="primFontSz" for="des" forName="childText2" refType="primFontSz" refFor="des" refForName="parentText2" op="lte"/>
                  <dgm:constr type="primFontSz" for="des" forName="childText3" refType="primFontSz" refFor="des" refForName="parentText2" op="lte"/>
                  <dgm:constr type="primFontSz" for="des" forName="childText4" refType="primFontSz" refFor="des" refForName="parentText2" op="lte"/>
                  <dgm:constr type="primFontSz" for="des" forName="childText5" refType="primFontSz" refFor="des" refForName="parentText2" op="lte"/>
                  <dgm:constr type="primFontSz" for="des" forName="childText1" refType="primFontSz" refFor="des" refForName="parentText3" op="lte"/>
                  <dgm:constr type="primFontSz" for="des" forName="childText2" refType="primFontSz" refFor="des" refForName="parentText3" op="lte"/>
                  <dgm:constr type="primFontSz" for="des" forName="childText3" refType="primFontSz" refFor="des" refForName="parentText3" op="lte"/>
                  <dgm:constr type="primFontSz" for="des" forName="childText4" refType="primFontSz" refFor="des" refForName="parentText3" op="lte"/>
                  <dgm:constr type="primFontSz" for="des" forName="childText5" refType="primFontSz" refFor="des" refForName="parentText3" op="lte"/>
                  <dgm:constr type="primFontSz" for="des" forName="childText1" refType="primFontSz" refFor="des" refForName="parentText4" op="lte"/>
                  <dgm:constr type="primFontSz" for="des" forName="childText2" refType="primFontSz" refFor="des" refForName="parentText4" op="lte"/>
                  <dgm:constr type="primFontSz" for="des" forName="childText3" refType="primFontSz" refFor="des" refForName="parentText4" op="lte"/>
                  <dgm:constr type="primFontSz" for="des" forName="childText4" refType="primFontSz" refFor="des" refForName="parentText4" op="lte"/>
                  <dgm:constr type="primFontSz" for="des" forName="childText5" refType="primFontSz" refFor="des" refForName="parentText4" op="lte"/>
                  <dgm:constr type="primFontSz" for="des" forName="childText1" refType="primFontSz" refFor="des" refForName="parentText5" op="lte"/>
                  <dgm:constr type="primFontSz" for="des" forName="childText2" refType="primFontSz" refFor="des" refForName="parentText5" op="lte"/>
                  <dgm:constr type="primFontSz" for="des" forName="childText3" refType="primFontSz" refFor="des" refForName="parentText5" op="lte"/>
                  <dgm:constr type="primFontSz" for="des" forName="childText4" refType="primFontSz" refFor="des" refForName="parentText5" op="lte"/>
                  <dgm:constr type="primFontSz" for="des" forName="childText5" refType="primFontSz" refFor="des" refForName="parentText5" op="lte"/>
                  <dgm:constr type="primFontSz" for="des" forName="parentText2" refType="primFontSz" refFor="des" refForName="parentText1" op="equ"/>
                  <dgm:constr type="primFontSz" for="des" forName="parentText3" refType="primFontSz" refFor="des" refForName="parentText1" op="equ"/>
                  <dgm:constr type="primFontSz" for="des" forName="parentText4" refType="primFontSz" refFor="des" refForName="parentText1" op="equ"/>
                  <dgm:constr type="primFontSz" for="des" forName="parentText5" refType="primFontSz" refFor="des" refForName="parentText1" op="equ"/>
                  <dgm:constr type="primFontSz" for="des" forName="childText2" refType="primFontSz" refFor="des" refForName="childText1" op="equ"/>
                  <dgm:constr type="primFontSz" for="des" forName="childText3" refType="primFontSz" refFor="des" refForName="childText1" op="equ"/>
                  <dgm:constr type="primFontSz" for="des" forName="childText4" refType="primFontSz" refFor="des" refForName="childText1" op="equ"/>
                  <dgm:constr type="primFontSz" for="des" forName="childText5" refType="primFontSz" refFor="des" refForName="childText1" op="equ"/>
                  <dgm:constr type="l" for="ch" forName="childText1" refType="w" fact="0.81518"/>
                  <dgm:constr type="t" for="ch" forName="childText1" refType="h" fact="0.1997"/>
                  <dgm:constr type="w" for="ch" forName="childText1" refType="w" fact="0.18482"/>
                  <dgm:constr type="h" for="ch" forName="childText1" refType="h" fact="0.4763"/>
                  <dgm:constr type="l" for="ch" forName="childText2" refType="w" fact="0.63036"/>
                  <dgm:constr type="t" for="ch" forName="childText2" refType="h" fact="0.2862"/>
                  <dgm:constr type="w" for="ch" forName="childText2" refType="w" fact="0.18482"/>
                  <dgm:constr type="h" for="ch" forName="childText2" refType="h" fact="0.4763"/>
                  <dgm:constr type="l" for="ch" forName="childText3" refType="w" fact="0.44554"/>
                  <dgm:constr type="t" for="ch" forName="childText3" refType="h" fact="0.3727"/>
                  <dgm:constr type="w" for="ch" forName="childText3" refType="w" fact="0.18482"/>
                  <dgm:constr type="h" for="ch" forName="childText3" refType="h" fact="0.4763"/>
                  <dgm:constr type="l" for="ch" forName="childText4" refType="w" fact="0.26072"/>
                  <dgm:constr type="t" for="ch" forName="childText4" refType="h" fact="0.4592"/>
                  <dgm:constr type="w" for="ch" forName="childText4" refType="w" fact="0.18482"/>
                  <dgm:constr type="h" for="ch" forName="childText4" refType="h" fact="0.4763"/>
                  <dgm:constr type="l" for="ch" forName="childText5" refType="w" fact="0.0759"/>
                  <dgm:constr type="t" for="ch" forName="childText5" refType="h" fact="0.5457"/>
                  <dgm:constr type="w" for="ch" forName="childText5" refType="w" fact="0.18482"/>
                  <dgm:constr type="h" for="ch" forName="childText5" refType="h" fact="0.4763"/>
                  <dgm:constr type="l" for="ch" forName="parentText1" refType="w" fact="0"/>
                  <dgm:constr type="t" for="ch" forName="parentText1" refType="h" fact="0"/>
                  <dgm:constr type="w" for="ch" forName="parentText1" refType="w"/>
                  <dgm:constr type="h" for="ch" forName="parentText1" refType="h" fact="0.2594"/>
                  <dgm:constr type="l" for="ch" forName="parentText2" refType="w" fact="0"/>
                  <dgm:constr type="t" for="ch" forName="parentText2" refType="h" fact="0.0865"/>
                  <dgm:constr type="w" for="ch" forName="parentText2" refType="w" fact="0.8152"/>
                  <dgm:constr type="h" for="ch" forName="parentText2" refType="h" fact="0.2594"/>
                  <dgm:constr type="l" for="ch" forName="parentText3" refType="w" fact="0"/>
                  <dgm:constr type="t" for="ch" forName="parentText3" refType="h" fact="0.173"/>
                  <dgm:constr type="w" for="ch" forName="parentText3" refType="w" fact="0.6304"/>
                  <dgm:constr type="h" for="ch" forName="parentText3" refType="h" fact="0.2594"/>
                  <dgm:constr type="l" for="ch" forName="parentText4" refType="w" fact="0"/>
                  <dgm:constr type="t" for="ch" forName="parentText4" refType="h" fact="0.2595"/>
                  <dgm:constr type="w" for="ch" forName="parentText4" refType="w" fact="0.4455"/>
                  <dgm:constr type="h" for="ch" forName="parentText4" refType="h" fact="0.2594"/>
                  <dgm:constr type="l" for="ch" forName="parentText5" refType="w" fact="0"/>
                  <dgm:constr type="t" for="ch" forName="parentText5" refType="h" fact="0.346"/>
                  <dgm:constr type="w" for="ch" forName="parentText5" refType="w" fact="0.2607"/>
                  <dgm:constr type="h" for="ch" forName="parentText5" refType="h" fact="0.2594"/>
                </dgm:constrLst>
              </dgm:else>
            </dgm:choose>
          </dgm:else>
        </dgm:choose>
      </dgm:else>
    </dgm:choose>
    <dgm:forEach name="Name52" axis="ch" ptType="node" cnt="1">
      <dgm:layoutNode name="parentText1" styleLbl="node1">
        <dgm:varLst>
          <dgm:chMax/>
          <dgm:chPref val="3"/>
          <dgm:bulletEnabled val="1"/>
        </dgm:varLst>
        <dgm:choose name="Name53">
          <dgm:if name="Name54" func="var" arg="dir" op="equ" val="norm">
            <dgm:alg type="tx">
              <dgm:param type="parTxLTRAlign" val="l"/>
            </dgm:alg>
            <dgm:shape xmlns:r="http://schemas.openxmlformats.org/officeDocument/2006/relationships" type="rightArrow" r:blip="">
              <dgm:adjLst>
                <dgm:adj idx="1" val="0.5"/>
                <dgm:adj idx="2" val="0.5"/>
              </dgm:adjLst>
            </dgm:shape>
            <dgm:constrLst>
              <dgm:constr type="lMarg" refType="primFontSz" fact="0.3"/>
              <dgm:constr type="rMarg" val="20"/>
              <dgm:constr type="tMarg" refType="primFontSz" fact="0.3"/>
              <dgm:constr type="bMarg" refType="h" fact="0.45"/>
            </dgm:constrLst>
          </dgm:if>
          <dgm:else name="Name55">
            <dgm:alg type="tx">
              <dgm:param type="parTxLTRAlign" val="r"/>
            </dgm:alg>
            <dgm:shape xmlns:r="http://schemas.openxmlformats.org/officeDocument/2006/relationships" type="leftArrow" r:blip="">
              <dgm:adjLst>
                <dgm:adj idx="1" val="0.5"/>
                <dgm:adj idx="2" val="0.5"/>
              </dgm:adjLst>
            </dgm:shape>
            <dgm:constrLst>
              <dgm:constr type="lMarg" val="20"/>
              <dgm:constr type="rMarg" refType="primFontSz" fact="0.3"/>
              <dgm:constr type="tMarg" refType="primFontSz" fact="0.3"/>
              <dgm:constr type="bMarg" refType="h" fact="0.45"/>
            </dgm:constrLst>
          </dgm:else>
        </dgm:choose>
        <dgm:presOf axis="self" ptType="node"/>
        <dgm:ruleLst>
          <dgm:rule type="primFontSz" val="5" fact="NaN" max="NaN"/>
        </dgm:ruleLst>
      </dgm:layoutNode>
      <dgm:choose name="Name56">
        <dgm:if name="Name57" axis="ch" ptType="node" func="cnt" op="gte" val="1">
          <dgm:layoutNode name="childText1" styleLbl="solidAlignAcc1">
            <dgm:varLst>
              <dgm:chMax val="0"/>
              <dgm:chPref val="0"/>
              <dgm:bulletEnabled val="1"/>
            </dgm:varLst>
            <dgm:alg type="tx">
              <dgm:param type="txAnchorVert" val="t"/>
              <dgm:param type="parTxLTRAlign" val="l"/>
            </dgm:alg>
            <dgm:shape xmlns:r="http://schemas.openxmlformats.org/officeDocument/2006/relationships" type="rect" r:blip="">
              <dgm:adjLst/>
            </dgm:shape>
            <dgm:presOf axis="des"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8"/>
      </dgm:choose>
    </dgm:forEach>
    <dgm:forEach name="Name59" axis="ch" ptType="node" st="2" cnt="1">
      <dgm:layoutNode name="parentText2" styleLbl="node1">
        <dgm:varLst>
          <dgm:chMax/>
          <dgm:chPref val="3"/>
          <dgm:bulletEnabled val="1"/>
        </dgm:varLst>
        <dgm:choose name="Name60">
          <dgm:if name="Name61" func="var" arg="dir" op="equ" val="norm">
            <dgm:alg type="tx">
              <dgm:param type="parTxLTRAlign" val="l"/>
            </dgm:alg>
            <dgm:shape xmlns:r="http://schemas.openxmlformats.org/officeDocument/2006/relationships" type="rightArrow" r:blip="">
              <dgm:adjLst>
                <dgm:adj idx="1" val="0.5"/>
                <dgm:adj idx="2" val="0.5"/>
              </dgm:adjLst>
            </dgm:shape>
            <dgm:constrLst>
              <dgm:constr type="lMarg" refType="primFontSz" fact="0.3"/>
              <dgm:constr type="rMarg" val="20"/>
              <dgm:constr type="tMarg" refType="primFontSz" fact="0.3"/>
              <dgm:constr type="bMarg" refType="h" fact="0.45"/>
            </dgm:constrLst>
          </dgm:if>
          <dgm:else name="Name62">
            <dgm:alg type="tx">
              <dgm:param type="parTxLTRAlign" val="r"/>
            </dgm:alg>
            <dgm:shape xmlns:r="http://schemas.openxmlformats.org/officeDocument/2006/relationships" type="leftArrow" r:blip="">
              <dgm:adjLst>
                <dgm:adj idx="1" val="0.5"/>
                <dgm:adj idx="2" val="0.5"/>
              </dgm:adjLst>
            </dgm:shape>
            <dgm:constrLst>
              <dgm:constr type="lMarg" val="20"/>
              <dgm:constr type="rMarg" refType="primFontSz" fact="0.3"/>
              <dgm:constr type="tMarg" refType="primFontSz" fact="0.3"/>
              <dgm:constr type="bMarg" refType="h" fact="0.45"/>
            </dgm:constrLst>
          </dgm:else>
        </dgm:choose>
        <dgm:presOf axis="self" ptType="node"/>
        <dgm:ruleLst>
          <dgm:rule type="primFontSz" val="5" fact="NaN" max="NaN"/>
        </dgm:ruleLst>
      </dgm:layoutNode>
      <dgm:choose name="Name63">
        <dgm:if name="Name64" axis="ch" ptType="node" func="cnt" op="gte" val="1">
          <dgm:layoutNode name="childText2" styleLbl="solidAlignAcc1">
            <dgm:varLst>
              <dgm:chMax val="0"/>
              <dgm:chPref val="0"/>
              <dgm:bulletEnabled val="1"/>
            </dgm:varLst>
            <dgm:alg type="tx">
              <dgm:param type="txAnchorVert" val="t"/>
              <dgm:param type="parTxLTRAlign" val="l"/>
            </dgm:alg>
            <dgm:shape xmlns:r="http://schemas.openxmlformats.org/officeDocument/2006/relationships" type="rect" r:blip="">
              <dgm:adjLst/>
            </dgm:shape>
            <dgm:presOf axis="des"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65"/>
      </dgm:choose>
    </dgm:forEach>
    <dgm:forEach name="Name66" axis="ch" ptType="node" st="3" cnt="1">
      <dgm:layoutNode name="parentText3" styleLbl="node1">
        <dgm:varLst>
          <dgm:chMax/>
          <dgm:chPref val="3"/>
          <dgm:bulletEnabled val="1"/>
        </dgm:varLst>
        <dgm:choose name="Name67">
          <dgm:if name="Name68" func="var" arg="dir" op="equ" val="norm">
            <dgm:alg type="tx">
              <dgm:param type="parTxLTRAlign" val="l"/>
            </dgm:alg>
            <dgm:shape xmlns:r="http://schemas.openxmlformats.org/officeDocument/2006/relationships" type="rightArrow" r:blip="">
              <dgm:adjLst>
                <dgm:adj idx="1" val="0.5"/>
                <dgm:adj idx="2" val="0.5"/>
              </dgm:adjLst>
            </dgm:shape>
            <dgm:constrLst>
              <dgm:constr type="lMarg" refType="primFontSz" fact="0.3"/>
              <dgm:constr type="rMarg" val="20"/>
              <dgm:constr type="tMarg" refType="primFontSz" fact="0.3"/>
              <dgm:constr type="bMarg" refType="h" fact="0.45"/>
            </dgm:constrLst>
          </dgm:if>
          <dgm:else name="Name69">
            <dgm:alg type="tx">
              <dgm:param type="parTxLTRAlign" val="r"/>
            </dgm:alg>
            <dgm:shape xmlns:r="http://schemas.openxmlformats.org/officeDocument/2006/relationships" type="leftArrow" r:blip="">
              <dgm:adjLst>
                <dgm:adj idx="1" val="0.5"/>
                <dgm:adj idx="2" val="0.5"/>
              </dgm:adjLst>
            </dgm:shape>
            <dgm:constrLst>
              <dgm:constr type="lMarg" val="20"/>
              <dgm:constr type="rMarg" refType="primFontSz" fact="0.3"/>
              <dgm:constr type="tMarg" refType="primFontSz" fact="0.3"/>
              <dgm:constr type="bMarg" refType="h" fact="0.45"/>
            </dgm:constrLst>
          </dgm:else>
        </dgm:choose>
        <dgm:presOf axis="self" ptType="node"/>
        <dgm:ruleLst>
          <dgm:rule type="primFontSz" val="5" fact="NaN" max="NaN"/>
        </dgm:ruleLst>
      </dgm:layoutNode>
      <dgm:choose name="Name70">
        <dgm:if name="Name71" axis="ch" ptType="node" func="cnt" op="gte" val="1">
          <dgm:layoutNode name="childText3" styleLbl="solidAlignAcc1">
            <dgm:varLst>
              <dgm:chMax val="0"/>
              <dgm:chPref val="0"/>
              <dgm:bulletEnabled val="1"/>
            </dgm:varLst>
            <dgm:alg type="tx">
              <dgm:param type="txAnchorVert" val="t"/>
              <dgm:param type="parTxLTRAlign" val="l"/>
            </dgm:alg>
            <dgm:shape xmlns:r="http://schemas.openxmlformats.org/officeDocument/2006/relationships" type="rect" r:blip="">
              <dgm:adjLst/>
            </dgm:shape>
            <dgm:presOf axis="des"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72"/>
      </dgm:choose>
    </dgm:forEach>
    <dgm:forEach name="Name73" axis="ch" ptType="node" st="4" cnt="1">
      <dgm:layoutNode name="parentText4" styleLbl="node1">
        <dgm:varLst>
          <dgm:chMax/>
          <dgm:chPref val="3"/>
          <dgm:bulletEnabled val="1"/>
        </dgm:varLst>
        <dgm:choose name="Name74">
          <dgm:if name="Name75" func="var" arg="dir" op="equ" val="norm">
            <dgm:alg type="tx">
              <dgm:param type="parTxLTRAlign" val="l"/>
            </dgm:alg>
            <dgm:shape xmlns:r="http://schemas.openxmlformats.org/officeDocument/2006/relationships" type="rightArrow" r:blip="">
              <dgm:adjLst>
                <dgm:adj idx="1" val="0.5"/>
                <dgm:adj idx="2" val="0.5"/>
              </dgm:adjLst>
            </dgm:shape>
            <dgm:constrLst>
              <dgm:constr type="lMarg" refType="primFontSz" fact="0.3"/>
              <dgm:constr type="rMarg" val="20"/>
              <dgm:constr type="tMarg" refType="primFontSz" fact="0.3"/>
              <dgm:constr type="bMarg" refType="h" fact="0.45"/>
            </dgm:constrLst>
          </dgm:if>
          <dgm:else name="Name76">
            <dgm:alg type="tx">
              <dgm:param type="parTxLTRAlign" val="r"/>
            </dgm:alg>
            <dgm:shape xmlns:r="http://schemas.openxmlformats.org/officeDocument/2006/relationships" type="leftArrow" r:blip="">
              <dgm:adjLst>
                <dgm:adj idx="1" val="0.5"/>
                <dgm:adj idx="2" val="0.5"/>
              </dgm:adjLst>
            </dgm:shape>
            <dgm:constrLst>
              <dgm:constr type="lMarg" val="20"/>
              <dgm:constr type="rMarg" refType="primFontSz" fact="0.3"/>
              <dgm:constr type="tMarg" refType="primFontSz" fact="0.3"/>
              <dgm:constr type="bMarg" refType="h" fact="0.45"/>
            </dgm:constrLst>
          </dgm:else>
        </dgm:choose>
        <dgm:presOf axis="self" ptType="node"/>
        <dgm:ruleLst>
          <dgm:rule type="primFontSz" val="5" fact="NaN" max="NaN"/>
        </dgm:ruleLst>
      </dgm:layoutNode>
      <dgm:choose name="Name77">
        <dgm:if name="Name78" axis="ch" ptType="node" func="cnt" op="gte" val="1">
          <dgm:layoutNode name="childText4" styleLbl="solidAlignAcc1">
            <dgm:varLst>
              <dgm:chMax val="0"/>
              <dgm:chPref val="0"/>
              <dgm:bulletEnabled val="1"/>
            </dgm:varLst>
            <dgm:alg type="tx">
              <dgm:param type="txAnchorVert" val="t"/>
              <dgm:param type="parTxLTRAlign" val="l"/>
            </dgm:alg>
            <dgm:shape xmlns:r="http://schemas.openxmlformats.org/officeDocument/2006/relationships" type="rect" r:blip="">
              <dgm:adjLst/>
            </dgm:shape>
            <dgm:presOf axis="des"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79"/>
      </dgm:choose>
    </dgm:forEach>
    <dgm:forEach name="Name80" axis="ch" ptType="node" st="5" cnt="1">
      <dgm:layoutNode name="parentText5" styleLbl="node1">
        <dgm:varLst>
          <dgm:chMax/>
          <dgm:chPref val="3"/>
          <dgm:bulletEnabled val="1"/>
        </dgm:varLst>
        <dgm:choose name="Name81">
          <dgm:if name="Name82" func="var" arg="dir" op="equ" val="norm">
            <dgm:alg type="tx">
              <dgm:param type="parTxLTRAlign" val="l"/>
            </dgm:alg>
            <dgm:shape xmlns:r="http://schemas.openxmlformats.org/officeDocument/2006/relationships" type="rightArrow" r:blip="">
              <dgm:adjLst>
                <dgm:adj idx="1" val="0.5"/>
                <dgm:adj idx="2" val="0.5"/>
              </dgm:adjLst>
            </dgm:shape>
            <dgm:constrLst>
              <dgm:constr type="lMarg" refType="primFontSz" fact="0.3"/>
              <dgm:constr type="rMarg" val="20"/>
              <dgm:constr type="tMarg" refType="primFontSz" fact="0.3"/>
              <dgm:constr type="bMarg" refType="h" fact="0.45"/>
            </dgm:constrLst>
          </dgm:if>
          <dgm:else name="Name83">
            <dgm:alg type="tx">
              <dgm:param type="parTxLTRAlign" val="r"/>
            </dgm:alg>
            <dgm:shape xmlns:r="http://schemas.openxmlformats.org/officeDocument/2006/relationships" type="leftArrow" r:blip="">
              <dgm:adjLst>
                <dgm:adj idx="1" val="0.5"/>
                <dgm:adj idx="2" val="0.5"/>
              </dgm:adjLst>
            </dgm:shape>
            <dgm:constrLst>
              <dgm:constr type="lMarg" val="20"/>
              <dgm:constr type="rMarg" refType="primFontSz" fact="0.3"/>
              <dgm:constr type="tMarg" refType="primFontSz" fact="0.3"/>
              <dgm:constr type="bMarg" refType="h" fact="0.45"/>
            </dgm:constrLst>
          </dgm:else>
        </dgm:choose>
        <dgm:presOf axis="self" ptType="node"/>
        <dgm:ruleLst>
          <dgm:rule type="primFontSz" val="5" fact="NaN" max="NaN"/>
        </dgm:ruleLst>
      </dgm:layoutNode>
      <dgm:choose name="Name84">
        <dgm:if name="Name85" axis="ch" ptType="node" func="cnt" op="gte" val="1">
          <dgm:layoutNode name="childText5" styleLbl="solidAlignAcc1">
            <dgm:varLst>
              <dgm:chMax val="0"/>
              <dgm:chPref val="0"/>
              <dgm:bulletEnabled val="1"/>
            </dgm:varLst>
            <dgm:alg type="tx">
              <dgm:param type="txAnchorVert" val="t"/>
              <dgm:param type="parTxLTRAlign" val="l"/>
            </dgm:alg>
            <dgm:shape xmlns:r="http://schemas.openxmlformats.org/officeDocument/2006/relationships" type="rect" r:blip="">
              <dgm:adjLst/>
            </dgm:shape>
            <dgm:presOf axis="des"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6"/>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rawings/_rels/vmlDrawing1.vml.rels><?xml version="1.0" encoding="UTF-8" standalone="yes"?>
<Relationships xmlns="http://schemas.openxmlformats.org/package/2006/relationships"><Relationship Id="rId1" Type="http://schemas.openxmlformats.org/officeDocument/2006/relationships/image" Target="../media/image3.png"/></Relationships>
</file>

<file path=ppt/drawings/_rels/vmlDrawing2.vml.rels><?xml version="1.0" encoding="UTF-8" standalone="yes"?>
<Relationships xmlns="http://schemas.openxmlformats.org/package/2006/relationships"><Relationship Id="rId1" Type="http://schemas.openxmlformats.org/officeDocument/2006/relationships/image" Target="../media/image3.png"/></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7890" name="Rectangle 2"/>
          <p:cNvSpPr>
            <a:spLocks noGrp="1" noChangeArrowheads="1"/>
          </p:cNvSpPr>
          <p:nvPr>
            <p:ph type="hdr" sz="quarter"/>
          </p:nvPr>
        </p:nvSpPr>
        <p:spPr bwMode="auto">
          <a:xfrm>
            <a:off x="0" y="0"/>
            <a:ext cx="2890665" cy="48822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89785" tIns="44892" rIns="89785" bIns="44892" numCol="1" anchor="t" anchorCtr="0" compatLnSpc="1">
            <a:prstTxWarp prst="textNoShape">
              <a:avLst/>
            </a:prstTxWarp>
          </a:bodyPr>
          <a:lstStyle>
            <a:lvl1pPr eaLnBrk="1" hangingPunct="1">
              <a:defRPr smtClean="0">
                <a:solidFill>
                  <a:schemeClr val="tx1"/>
                </a:solidFill>
                <a:latin typeface="Arial" panose="020B0604020202020204" pitchFamily="34" charset="0"/>
              </a:defRPr>
            </a:lvl1pPr>
          </a:lstStyle>
          <a:p>
            <a:pPr>
              <a:defRPr/>
            </a:pPr>
            <a:endParaRPr lang="en-GB" altLang="en-US"/>
          </a:p>
        </p:txBody>
      </p:sp>
      <p:sp>
        <p:nvSpPr>
          <p:cNvPr id="37891" name="Rectangle 3"/>
          <p:cNvSpPr>
            <a:spLocks noGrp="1" noChangeArrowheads="1"/>
          </p:cNvSpPr>
          <p:nvPr>
            <p:ph type="dt" sz="quarter" idx="1"/>
          </p:nvPr>
        </p:nvSpPr>
        <p:spPr bwMode="auto">
          <a:xfrm>
            <a:off x="3776866" y="0"/>
            <a:ext cx="2890665" cy="48822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89785" tIns="44892" rIns="89785" bIns="44892" numCol="1" anchor="t" anchorCtr="0" compatLnSpc="1">
            <a:prstTxWarp prst="textNoShape">
              <a:avLst/>
            </a:prstTxWarp>
          </a:bodyPr>
          <a:lstStyle>
            <a:lvl1pPr algn="r" eaLnBrk="1" hangingPunct="1">
              <a:defRPr smtClean="0">
                <a:solidFill>
                  <a:schemeClr val="tx1"/>
                </a:solidFill>
                <a:latin typeface="Arial" panose="020B0604020202020204" pitchFamily="34" charset="0"/>
              </a:defRPr>
            </a:lvl1pPr>
          </a:lstStyle>
          <a:p>
            <a:pPr>
              <a:defRPr/>
            </a:pPr>
            <a:endParaRPr lang="en-GB" altLang="en-US"/>
          </a:p>
        </p:txBody>
      </p:sp>
      <p:sp>
        <p:nvSpPr>
          <p:cNvPr id="37892" name="Rectangle 4"/>
          <p:cNvSpPr>
            <a:spLocks noGrp="1" noChangeArrowheads="1"/>
          </p:cNvSpPr>
          <p:nvPr>
            <p:ph type="ftr" sz="quarter" idx="2"/>
          </p:nvPr>
        </p:nvSpPr>
        <p:spPr bwMode="auto">
          <a:xfrm>
            <a:off x="0" y="9263815"/>
            <a:ext cx="2890665" cy="4882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89785" tIns="44892" rIns="89785" bIns="44892" numCol="1" anchor="b" anchorCtr="0" compatLnSpc="1">
            <a:prstTxWarp prst="textNoShape">
              <a:avLst/>
            </a:prstTxWarp>
          </a:bodyPr>
          <a:lstStyle>
            <a:lvl1pPr eaLnBrk="1" hangingPunct="1">
              <a:defRPr smtClean="0">
                <a:solidFill>
                  <a:schemeClr val="tx1"/>
                </a:solidFill>
                <a:latin typeface="Arial" panose="020B0604020202020204" pitchFamily="34" charset="0"/>
              </a:defRPr>
            </a:lvl1pPr>
          </a:lstStyle>
          <a:p>
            <a:pPr>
              <a:defRPr/>
            </a:pPr>
            <a:endParaRPr lang="en-GB" altLang="en-US"/>
          </a:p>
        </p:txBody>
      </p:sp>
      <p:sp>
        <p:nvSpPr>
          <p:cNvPr id="37893" name="Rectangle 5"/>
          <p:cNvSpPr>
            <a:spLocks noGrp="1" noChangeArrowheads="1"/>
          </p:cNvSpPr>
          <p:nvPr>
            <p:ph type="sldNum" sz="quarter" idx="3"/>
          </p:nvPr>
        </p:nvSpPr>
        <p:spPr bwMode="auto">
          <a:xfrm>
            <a:off x="3776866" y="9263815"/>
            <a:ext cx="2890665" cy="4882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89785" tIns="44892" rIns="89785" bIns="44892" numCol="1" anchor="b" anchorCtr="0" compatLnSpc="1">
            <a:prstTxWarp prst="textNoShape">
              <a:avLst/>
            </a:prstTxWarp>
          </a:bodyPr>
          <a:lstStyle>
            <a:lvl1pPr algn="r" eaLnBrk="1" hangingPunct="1">
              <a:defRPr smtClean="0">
                <a:solidFill>
                  <a:schemeClr val="tx1"/>
                </a:solidFill>
                <a:latin typeface="Arial" panose="020B0604020202020204" pitchFamily="34" charset="0"/>
              </a:defRPr>
            </a:lvl1pPr>
          </a:lstStyle>
          <a:p>
            <a:pPr>
              <a:defRPr/>
            </a:pPr>
            <a:fld id="{22A635D9-D3AE-4DA0-8F2D-8176E9A61CDF}" type="slidenum">
              <a:rPr lang="en-GB" altLang="en-US"/>
              <a:pPr>
                <a:defRPr/>
              </a:pPr>
              <a:t>‹#›</a:t>
            </a:fld>
            <a:endParaRPr lang="en-GB" altLang="en-US"/>
          </a:p>
        </p:txBody>
      </p:sp>
    </p:spTree>
  </p:cSld>
  <p:clrMap bg1="lt1" tx1="dk1" bg2="lt2" tx2="dk2" accent1="accent1" accent2="accent2" accent3="accent3" accent4="accent4" accent5="accent5" accent6="accent6" hlink="hlink" folHlink="folHlink"/>
</p:handoutMaster>
</file>

<file path=ppt/media/image1.png>
</file>

<file path=ppt/media/image3.png>
</file>

<file path=ppt/media/image4.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866" name="Rectangle 2"/>
          <p:cNvSpPr>
            <a:spLocks noGrp="1" noChangeArrowheads="1"/>
          </p:cNvSpPr>
          <p:nvPr>
            <p:ph type="hdr" sz="quarter"/>
          </p:nvPr>
        </p:nvSpPr>
        <p:spPr bwMode="auto">
          <a:xfrm>
            <a:off x="0" y="0"/>
            <a:ext cx="2890665" cy="48822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89785" tIns="44892" rIns="89785" bIns="44892" numCol="1" anchor="t" anchorCtr="0" compatLnSpc="1">
            <a:prstTxWarp prst="textNoShape">
              <a:avLst/>
            </a:prstTxWarp>
          </a:bodyPr>
          <a:lstStyle>
            <a:lvl1pPr eaLnBrk="1" hangingPunct="1">
              <a:defRPr smtClean="0">
                <a:solidFill>
                  <a:schemeClr val="tx1"/>
                </a:solidFill>
                <a:latin typeface="Arial" panose="020B0604020202020204" pitchFamily="34" charset="0"/>
              </a:defRPr>
            </a:lvl1pPr>
          </a:lstStyle>
          <a:p>
            <a:pPr>
              <a:defRPr/>
            </a:pPr>
            <a:endParaRPr lang="en-GB" altLang="en-US"/>
          </a:p>
        </p:txBody>
      </p:sp>
      <p:sp>
        <p:nvSpPr>
          <p:cNvPr id="36867" name="Rectangle 3"/>
          <p:cNvSpPr>
            <a:spLocks noGrp="1" noChangeArrowheads="1"/>
          </p:cNvSpPr>
          <p:nvPr>
            <p:ph type="dt" idx="1"/>
          </p:nvPr>
        </p:nvSpPr>
        <p:spPr bwMode="auto">
          <a:xfrm>
            <a:off x="3776866" y="0"/>
            <a:ext cx="2890665" cy="48822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89785" tIns="44892" rIns="89785" bIns="44892" numCol="1" anchor="t" anchorCtr="0" compatLnSpc="1">
            <a:prstTxWarp prst="textNoShape">
              <a:avLst/>
            </a:prstTxWarp>
          </a:bodyPr>
          <a:lstStyle>
            <a:lvl1pPr algn="r" eaLnBrk="1" hangingPunct="1">
              <a:defRPr smtClean="0">
                <a:solidFill>
                  <a:schemeClr val="tx1"/>
                </a:solidFill>
                <a:latin typeface="Arial" panose="020B0604020202020204" pitchFamily="34" charset="0"/>
              </a:defRPr>
            </a:lvl1pPr>
          </a:lstStyle>
          <a:p>
            <a:pPr>
              <a:defRPr/>
            </a:pPr>
            <a:endParaRPr lang="en-GB" altLang="en-US"/>
          </a:p>
        </p:txBody>
      </p:sp>
      <p:sp>
        <p:nvSpPr>
          <p:cNvPr id="3076" name="Rectangle 4"/>
          <p:cNvSpPr>
            <a:spLocks noGrp="1" noRot="1" noChangeAspect="1" noChangeArrowheads="1" noTextEdit="1"/>
          </p:cNvSpPr>
          <p:nvPr>
            <p:ph type="sldImg" idx="2"/>
          </p:nvPr>
        </p:nvSpPr>
        <p:spPr bwMode="auto">
          <a:xfrm>
            <a:off x="896938" y="731838"/>
            <a:ext cx="4876800" cy="36576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36869" name="Rectangle 5"/>
          <p:cNvSpPr>
            <a:spLocks noGrp="1" noChangeArrowheads="1"/>
          </p:cNvSpPr>
          <p:nvPr>
            <p:ph type="body" sz="quarter" idx="3"/>
          </p:nvPr>
        </p:nvSpPr>
        <p:spPr bwMode="auto">
          <a:xfrm>
            <a:off x="666598" y="4632687"/>
            <a:ext cx="5335893" cy="438935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89785" tIns="44892" rIns="89785" bIns="44892" numCol="1" anchor="t" anchorCtr="0" compatLnSpc="1">
            <a:prstTxWarp prst="textNoShape">
              <a:avLst/>
            </a:prstTxWarp>
          </a:bodyPr>
          <a:lstStyle/>
          <a:p>
            <a:pPr lvl="0"/>
            <a:r>
              <a:rPr lang="en-GB" altLang="en-US" noProof="0" smtClean="0"/>
              <a:t>Click to edit Master text styles</a:t>
            </a:r>
          </a:p>
          <a:p>
            <a:pPr lvl="1"/>
            <a:r>
              <a:rPr lang="en-GB" altLang="en-US" noProof="0" smtClean="0"/>
              <a:t>Second level</a:t>
            </a:r>
          </a:p>
          <a:p>
            <a:pPr lvl="2"/>
            <a:r>
              <a:rPr lang="en-GB" altLang="en-US" noProof="0" smtClean="0"/>
              <a:t>Third level</a:t>
            </a:r>
          </a:p>
          <a:p>
            <a:pPr lvl="3"/>
            <a:r>
              <a:rPr lang="en-GB" altLang="en-US" noProof="0" smtClean="0"/>
              <a:t>Fourth level</a:t>
            </a:r>
          </a:p>
          <a:p>
            <a:pPr lvl="4"/>
            <a:r>
              <a:rPr lang="en-GB" altLang="en-US" noProof="0" smtClean="0"/>
              <a:t>Fifth level</a:t>
            </a:r>
          </a:p>
        </p:txBody>
      </p:sp>
      <p:sp>
        <p:nvSpPr>
          <p:cNvPr id="36870" name="Rectangle 6"/>
          <p:cNvSpPr>
            <a:spLocks noGrp="1" noChangeArrowheads="1"/>
          </p:cNvSpPr>
          <p:nvPr>
            <p:ph type="ftr" sz="quarter" idx="4"/>
          </p:nvPr>
        </p:nvSpPr>
        <p:spPr bwMode="auto">
          <a:xfrm>
            <a:off x="0" y="9263815"/>
            <a:ext cx="2890665" cy="4882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89785" tIns="44892" rIns="89785" bIns="44892" numCol="1" anchor="b" anchorCtr="0" compatLnSpc="1">
            <a:prstTxWarp prst="textNoShape">
              <a:avLst/>
            </a:prstTxWarp>
          </a:bodyPr>
          <a:lstStyle>
            <a:lvl1pPr eaLnBrk="1" hangingPunct="1">
              <a:defRPr smtClean="0">
                <a:solidFill>
                  <a:schemeClr val="tx1"/>
                </a:solidFill>
                <a:latin typeface="Arial" panose="020B0604020202020204" pitchFamily="34" charset="0"/>
              </a:defRPr>
            </a:lvl1pPr>
          </a:lstStyle>
          <a:p>
            <a:pPr>
              <a:defRPr/>
            </a:pPr>
            <a:endParaRPr lang="en-GB" altLang="en-US"/>
          </a:p>
        </p:txBody>
      </p:sp>
      <p:sp>
        <p:nvSpPr>
          <p:cNvPr id="36871" name="Rectangle 7"/>
          <p:cNvSpPr>
            <a:spLocks noGrp="1" noChangeArrowheads="1"/>
          </p:cNvSpPr>
          <p:nvPr>
            <p:ph type="sldNum" sz="quarter" idx="5"/>
          </p:nvPr>
        </p:nvSpPr>
        <p:spPr bwMode="auto">
          <a:xfrm>
            <a:off x="3776866" y="9263815"/>
            <a:ext cx="2890665" cy="4882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89785" tIns="44892" rIns="89785" bIns="44892" numCol="1" anchor="b" anchorCtr="0" compatLnSpc="1">
            <a:prstTxWarp prst="textNoShape">
              <a:avLst/>
            </a:prstTxWarp>
          </a:bodyPr>
          <a:lstStyle>
            <a:lvl1pPr algn="r" eaLnBrk="1" hangingPunct="1">
              <a:defRPr smtClean="0">
                <a:solidFill>
                  <a:schemeClr val="tx1"/>
                </a:solidFill>
                <a:latin typeface="Arial" panose="020B0604020202020204" pitchFamily="34" charset="0"/>
              </a:defRPr>
            </a:lvl1pPr>
          </a:lstStyle>
          <a:p>
            <a:pPr>
              <a:defRPr/>
            </a:pPr>
            <a:fld id="{CBBD19BF-7BED-4934-8B58-ADB401DD3729}" type="slidenum">
              <a:rPr lang="en-GB" altLang="en-US"/>
              <a:pPr>
                <a:defRPr/>
              </a:pPr>
              <a:t>‹#›</a:t>
            </a:fld>
            <a:endParaRPr lang="en-GB"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54.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5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IE" noProof="0" dirty="0" smtClean="0"/>
              <a:t>In</a:t>
            </a:r>
            <a:r>
              <a:rPr lang="en-IE" baseline="0" noProof="0" dirty="0" smtClean="0"/>
              <a:t> red the documents that need to be “filled” during the preparation of the contract but do not think the others are irrelevant.</a:t>
            </a:r>
          </a:p>
          <a:p>
            <a:r>
              <a:rPr lang="en-IE" baseline="0" noProof="0" dirty="0" smtClean="0"/>
              <a:t>Annex A2 is very important, we will talk later.</a:t>
            </a:r>
          </a:p>
          <a:p>
            <a:r>
              <a:rPr lang="en-IE" baseline="0" noProof="0" dirty="0" smtClean="0"/>
              <a:t>Annex A4 is basically resuming the steps to de taken for the award of any tendering (services or goods), please, remember that the recruitment of the RTA assistant or the award of a service contract for translation and interpretation, shall follow those rules (to publish locally and to choose among three offers, at least).</a:t>
            </a:r>
          </a:p>
          <a:p>
            <a:r>
              <a:rPr lang="en-IE" baseline="0" noProof="0" dirty="0" smtClean="0"/>
              <a:t>Annex A7 is of paramount importance as it resumes the Twinning Manual in there, and it is part of the contract.</a:t>
            </a:r>
          </a:p>
          <a:p>
            <a:r>
              <a:rPr lang="en-IE" baseline="0" noProof="0" dirty="0" smtClean="0"/>
              <a:t>The contracts shall be read in order of prevalence, first Special Conditions, that prevails over the Annex A1, that prevails over Annex A2 and so on and so forth.</a:t>
            </a:r>
            <a:endParaRPr lang="en-IE" noProof="0"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8</a:t>
            </a:fld>
            <a:endParaRPr lang="en-GB" altLang="en-US"/>
          </a:p>
        </p:txBody>
      </p:sp>
    </p:spTree>
    <p:extLst>
      <p:ext uri="{BB962C8B-B14F-4D97-AF65-F5344CB8AC3E}">
        <p14:creationId xmlns:p14="http://schemas.microsoft.com/office/powerpoint/2010/main" val="3651321001"/>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26</a:t>
            </a:fld>
            <a:endParaRPr lang="en-GB" altLang="en-US"/>
          </a:p>
        </p:txBody>
      </p:sp>
    </p:spTree>
    <p:extLst>
      <p:ext uri="{BB962C8B-B14F-4D97-AF65-F5344CB8AC3E}">
        <p14:creationId xmlns:p14="http://schemas.microsoft.com/office/powerpoint/2010/main" val="317628385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fr-BE" dirty="0" err="1" smtClean="0"/>
              <a:t>who</a:t>
            </a:r>
            <a:r>
              <a:rPr lang="fr-BE" dirty="0" smtClean="0"/>
              <a:t> </a:t>
            </a:r>
            <a:r>
              <a:rPr lang="fr-BE" dirty="0" err="1" smtClean="0"/>
              <a:t>says</a:t>
            </a:r>
            <a:r>
              <a:rPr lang="fr-BE" dirty="0" smtClean="0"/>
              <a:t> </a:t>
            </a:r>
            <a:r>
              <a:rPr lang="fr-BE" dirty="0" err="1" smtClean="0"/>
              <a:t>what</a:t>
            </a:r>
            <a:r>
              <a:rPr lang="fr-BE" dirty="0" smtClean="0"/>
              <a:t> in </a:t>
            </a:r>
            <a:r>
              <a:rPr lang="fr-BE" dirty="0" err="1" smtClean="0"/>
              <a:t>which</a:t>
            </a:r>
            <a:r>
              <a:rPr lang="fr-BE" dirty="0" smtClean="0"/>
              <a:t> </a:t>
            </a:r>
            <a:r>
              <a:rPr lang="fr-BE" dirty="0" err="1" smtClean="0"/>
              <a:t>channel</a:t>
            </a:r>
            <a:r>
              <a:rPr lang="fr-BE" dirty="0" smtClean="0"/>
              <a:t> to </a:t>
            </a:r>
            <a:r>
              <a:rPr lang="fr-BE" dirty="0" err="1" smtClean="0"/>
              <a:t>whom</a:t>
            </a:r>
            <a:r>
              <a:rPr lang="fr-BE" dirty="0" smtClean="0"/>
              <a:t> </a:t>
            </a:r>
            <a:r>
              <a:rPr lang="fr-BE" dirty="0" err="1" smtClean="0"/>
              <a:t>with</a:t>
            </a:r>
            <a:r>
              <a:rPr lang="fr-BE" dirty="0" smtClean="0"/>
              <a:t> </a:t>
            </a:r>
            <a:r>
              <a:rPr lang="fr-BE" dirty="0" err="1" smtClean="0"/>
              <a:t>what</a:t>
            </a:r>
            <a:r>
              <a:rPr lang="fr-BE" dirty="0" smtClean="0"/>
              <a:t> </a:t>
            </a:r>
            <a:r>
              <a:rPr lang="fr-BE" dirty="0" err="1" smtClean="0"/>
              <a:t>effect</a:t>
            </a:r>
            <a:r>
              <a:rPr lang="fr-BE" dirty="0" smtClean="0"/>
              <a:t>? It </a:t>
            </a:r>
            <a:r>
              <a:rPr lang="fr-BE" dirty="0" err="1" smtClean="0"/>
              <a:t>was</a:t>
            </a:r>
            <a:r>
              <a:rPr lang="fr-BE" dirty="0" smtClean="0"/>
              <a:t> the question </a:t>
            </a:r>
            <a:r>
              <a:rPr lang="fr-BE" dirty="0" err="1" smtClean="0"/>
              <a:t>raised</a:t>
            </a:r>
            <a:r>
              <a:rPr lang="fr-BE" dirty="0" smtClean="0"/>
              <a:t> by Harold Lasswell, an expert on</a:t>
            </a:r>
            <a:r>
              <a:rPr lang="fr-BE" baseline="0" dirty="0" smtClean="0"/>
              <a:t> </a:t>
            </a:r>
            <a:r>
              <a:rPr lang="fr-BE" baseline="0" dirty="0" err="1" smtClean="0"/>
              <a:t>political</a:t>
            </a:r>
            <a:r>
              <a:rPr lang="fr-BE" baseline="0" dirty="0" smtClean="0"/>
              <a:t> communication </a:t>
            </a:r>
            <a:r>
              <a:rPr lang="fr-BE" baseline="0" dirty="0" err="1" smtClean="0"/>
              <a:t>who</a:t>
            </a:r>
            <a:r>
              <a:rPr lang="fr-BE" baseline="0" dirty="0" smtClean="0"/>
              <a:t> </a:t>
            </a:r>
            <a:r>
              <a:rPr lang="fr-BE" baseline="0" dirty="0" err="1" smtClean="0"/>
              <a:t>basically</a:t>
            </a:r>
            <a:r>
              <a:rPr lang="fr-BE" baseline="0" dirty="0" smtClean="0"/>
              <a:t> </a:t>
            </a:r>
            <a:r>
              <a:rPr lang="fr-BE" baseline="0" dirty="0" err="1" smtClean="0"/>
              <a:t>underlines</a:t>
            </a:r>
            <a:r>
              <a:rPr lang="fr-BE" baseline="0" dirty="0" smtClean="0"/>
              <a:t> the important of the </a:t>
            </a:r>
            <a:r>
              <a:rPr lang="fr-BE" baseline="0" dirty="0" err="1" smtClean="0"/>
              <a:t>communicator</a:t>
            </a:r>
            <a:r>
              <a:rPr lang="fr-BE" baseline="0" dirty="0" smtClean="0"/>
              <a:t> (</a:t>
            </a:r>
            <a:r>
              <a:rPr lang="fr-BE" baseline="0" dirty="0" err="1" smtClean="0"/>
              <a:t>who</a:t>
            </a:r>
            <a:r>
              <a:rPr lang="fr-BE" baseline="0" dirty="0" smtClean="0"/>
              <a:t>), </a:t>
            </a:r>
            <a:r>
              <a:rPr lang="fr-BE" baseline="0" dirty="0" err="1" smtClean="0"/>
              <a:t>says</a:t>
            </a:r>
            <a:r>
              <a:rPr lang="fr-BE" baseline="0" dirty="0" smtClean="0"/>
              <a:t> </a:t>
            </a:r>
            <a:r>
              <a:rPr lang="fr-BE" baseline="0" dirty="0" err="1" smtClean="0"/>
              <a:t>what</a:t>
            </a:r>
            <a:r>
              <a:rPr lang="fr-BE" baseline="0" dirty="0" smtClean="0"/>
              <a:t> (message), in </a:t>
            </a:r>
            <a:r>
              <a:rPr lang="fr-BE" baseline="0" dirty="0" err="1" smtClean="0"/>
              <a:t>which</a:t>
            </a:r>
            <a:r>
              <a:rPr lang="fr-BE" baseline="0" dirty="0" smtClean="0"/>
              <a:t> </a:t>
            </a:r>
            <a:r>
              <a:rPr lang="fr-BE" baseline="0" dirty="0" err="1" smtClean="0"/>
              <a:t>channel</a:t>
            </a:r>
            <a:r>
              <a:rPr lang="fr-BE" baseline="0" dirty="0" smtClean="0"/>
              <a:t> (oral, </a:t>
            </a:r>
            <a:r>
              <a:rPr lang="fr-BE" baseline="0" dirty="0" err="1" smtClean="0"/>
              <a:t>written</a:t>
            </a:r>
            <a:r>
              <a:rPr lang="fr-BE" baseline="0" dirty="0" smtClean="0"/>
              <a:t>, tv, internet…), to </a:t>
            </a:r>
            <a:r>
              <a:rPr lang="fr-BE" baseline="0" dirty="0" err="1" smtClean="0"/>
              <a:t>whom</a:t>
            </a:r>
            <a:r>
              <a:rPr lang="fr-BE" baseline="0" dirty="0" smtClean="0"/>
              <a:t> (the audience) </a:t>
            </a:r>
            <a:r>
              <a:rPr lang="fr-BE" baseline="0" dirty="0" err="1" smtClean="0"/>
              <a:t>with</a:t>
            </a:r>
            <a:r>
              <a:rPr lang="fr-BE" baseline="0" dirty="0" smtClean="0"/>
              <a:t> </a:t>
            </a:r>
            <a:r>
              <a:rPr lang="fr-BE" baseline="0" dirty="0" err="1" smtClean="0"/>
              <a:t>what</a:t>
            </a:r>
            <a:r>
              <a:rPr lang="fr-BE" baseline="0" dirty="0" smtClean="0"/>
              <a:t> </a:t>
            </a:r>
            <a:r>
              <a:rPr lang="fr-BE" baseline="0" dirty="0" err="1" smtClean="0"/>
              <a:t>effect</a:t>
            </a:r>
            <a:r>
              <a:rPr lang="fr-BE" baseline="0" dirty="0" smtClean="0"/>
              <a:t> (</a:t>
            </a:r>
            <a:r>
              <a:rPr lang="fr-BE" baseline="0" dirty="0" err="1" smtClean="0"/>
              <a:t>what</a:t>
            </a:r>
            <a:r>
              <a:rPr lang="fr-BE" baseline="0" dirty="0" smtClean="0"/>
              <a:t> do </a:t>
            </a:r>
            <a:r>
              <a:rPr lang="fr-BE" baseline="0" dirty="0" err="1" smtClean="0"/>
              <a:t>you</a:t>
            </a:r>
            <a:r>
              <a:rPr lang="fr-BE" baseline="0" dirty="0" smtClean="0"/>
              <a:t> </a:t>
            </a:r>
            <a:r>
              <a:rPr lang="fr-BE" baseline="0" dirty="0" err="1" smtClean="0"/>
              <a:t>want</a:t>
            </a:r>
            <a:r>
              <a:rPr lang="fr-BE" baseline="0" dirty="0" smtClean="0"/>
              <a:t> to </a:t>
            </a:r>
            <a:r>
              <a:rPr lang="fr-BE" baseline="0" dirty="0" err="1" smtClean="0"/>
              <a:t>achieve</a:t>
            </a:r>
            <a:r>
              <a:rPr lang="fr-BE" baseline="0" dirty="0" smtClean="0"/>
              <a:t> </a:t>
            </a:r>
            <a:r>
              <a:rPr lang="fr-BE" baseline="0" dirty="0" err="1" smtClean="0"/>
              <a:t>with</a:t>
            </a:r>
            <a:r>
              <a:rPr lang="fr-BE" baseline="0" dirty="0" smtClean="0"/>
              <a:t> </a:t>
            </a:r>
            <a:r>
              <a:rPr lang="fr-BE" baseline="0" dirty="0" err="1" smtClean="0"/>
              <a:t>your</a:t>
            </a:r>
            <a:r>
              <a:rPr lang="fr-BE" baseline="0" dirty="0" smtClean="0"/>
              <a:t> communication</a:t>
            </a:r>
            <a:r>
              <a:rPr lang="fr-BE" baseline="0" dirty="0" smtClean="0"/>
              <a:t>)</a:t>
            </a:r>
            <a:endParaRPr lang="en-GB"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31</a:t>
            </a:fld>
            <a:endParaRPr lang="en-GB" altLang="en-US"/>
          </a:p>
        </p:txBody>
      </p:sp>
    </p:spTree>
    <p:extLst>
      <p:ext uri="{BB962C8B-B14F-4D97-AF65-F5344CB8AC3E}">
        <p14:creationId xmlns:p14="http://schemas.microsoft.com/office/powerpoint/2010/main" val="318255033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33</a:t>
            </a:fld>
            <a:endParaRPr lang="en-GB" altLang="en-US"/>
          </a:p>
        </p:txBody>
      </p:sp>
    </p:spTree>
    <p:extLst>
      <p:ext uri="{BB962C8B-B14F-4D97-AF65-F5344CB8AC3E}">
        <p14:creationId xmlns:p14="http://schemas.microsoft.com/office/powerpoint/2010/main" val="2776759265"/>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34</a:t>
            </a:fld>
            <a:endParaRPr lang="en-GB" altLang="en-US"/>
          </a:p>
        </p:txBody>
      </p:sp>
    </p:spTree>
    <p:extLst>
      <p:ext uri="{BB962C8B-B14F-4D97-AF65-F5344CB8AC3E}">
        <p14:creationId xmlns:p14="http://schemas.microsoft.com/office/powerpoint/2010/main" val="1549267064"/>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35</a:t>
            </a:fld>
            <a:endParaRPr lang="en-GB" altLang="en-US"/>
          </a:p>
        </p:txBody>
      </p:sp>
    </p:spTree>
    <p:extLst>
      <p:ext uri="{BB962C8B-B14F-4D97-AF65-F5344CB8AC3E}">
        <p14:creationId xmlns:p14="http://schemas.microsoft.com/office/powerpoint/2010/main" val="268872142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fr-BE" dirty="0" err="1" smtClean="0"/>
              <a:t>Remember</a:t>
            </a:r>
            <a:r>
              <a:rPr lang="fr-BE" baseline="0" dirty="0" smtClean="0"/>
              <a:t> to use the </a:t>
            </a:r>
            <a:r>
              <a:rPr lang="fr-BE" baseline="0" dirty="0" err="1" smtClean="0"/>
              <a:t>reserves</a:t>
            </a:r>
            <a:r>
              <a:rPr lang="fr-BE" baseline="0" dirty="0" smtClean="0"/>
              <a:t> </a:t>
            </a:r>
            <a:r>
              <a:rPr lang="fr-BE" baseline="0" dirty="0" err="1" smtClean="0"/>
              <a:t>wisely</a:t>
            </a:r>
            <a:r>
              <a:rPr lang="fr-BE" baseline="0" dirty="0" smtClean="0"/>
              <a:t>. There </a:t>
            </a:r>
            <a:r>
              <a:rPr lang="fr-BE" baseline="0" dirty="0" err="1" smtClean="0"/>
              <a:t>may</a:t>
            </a:r>
            <a:r>
              <a:rPr lang="fr-BE" baseline="0" dirty="0" smtClean="0"/>
              <a:t> </a:t>
            </a:r>
            <a:r>
              <a:rPr lang="fr-BE" baseline="0" dirty="0" err="1" smtClean="0"/>
              <a:t>be</a:t>
            </a:r>
            <a:r>
              <a:rPr lang="fr-BE" baseline="0" dirty="0" smtClean="0"/>
              <a:t> an </a:t>
            </a:r>
            <a:r>
              <a:rPr lang="fr-BE" baseline="0" dirty="0" err="1" smtClean="0"/>
              <a:t>Icelandic</a:t>
            </a:r>
            <a:r>
              <a:rPr lang="fr-BE" baseline="0" dirty="0" smtClean="0"/>
              <a:t> </a:t>
            </a:r>
            <a:r>
              <a:rPr lang="fr-BE" baseline="0" dirty="0" err="1" smtClean="0"/>
              <a:t>vulano</a:t>
            </a:r>
            <a:r>
              <a:rPr lang="fr-BE" baseline="0" dirty="0" smtClean="0"/>
              <a:t> </a:t>
            </a:r>
            <a:r>
              <a:rPr lang="fr-BE" baseline="0" dirty="0" err="1" smtClean="0"/>
              <a:t>erupting</a:t>
            </a:r>
            <a:r>
              <a:rPr lang="fr-BE" baseline="0" dirty="0" smtClean="0"/>
              <a:t> and </a:t>
            </a:r>
            <a:r>
              <a:rPr lang="fr-BE" baseline="0" dirty="0" err="1" smtClean="0"/>
              <a:t>leaving</a:t>
            </a:r>
            <a:r>
              <a:rPr lang="fr-BE" baseline="0" dirty="0" smtClean="0"/>
              <a:t> </a:t>
            </a:r>
            <a:r>
              <a:rPr lang="fr-BE" baseline="0" dirty="0" err="1" smtClean="0"/>
              <a:t>your</a:t>
            </a:r>
            <a:r>
              <a:rPr lang="fr-BE" baseline="0" dirty="0" smtClean="0"/>
              <a:t> experts in places far </a:t>
            </a:r>
            <a:r>
              <a:rPr lang="fr-BE" baseline="0" dirty="0" err="1" smtClean="0"/>
              <a:t>away</a:t>
            </a:r>
            <a:r>
              <a:rPr lang="fr-BE" baseline="0" dirty="0" smtClean="0"/>
              <a:t> </a:t>
            </a:r>
            <a:r>
              <a:rPr lang="fr-BE" baseline="0" dirty="0" err="1" smtClean="0"/>
              <a:t>from</a:t>
            </a:r>
            <a:r>
              <a:rPr lang="fr-BE" baseline="0" dirty="0" smtClean="0"/>
              <a:t> home or </a:t>
            </a:r>
            <a:r>
              <a:rPr lang="fr-BE" baseline="0" dirty="0" err="1" smtClean="0"/>
              <a:t>from</a:t>
            </a:r>
            <a:r>
              <a:rPr lang="fr-BE" baseline="0" dirty="0" smtClean="0"/>
              <a:t> </a:t>
            </a:r>
            <a:r>
              <a:rPr lang="fr-BE" baseline="0" dirty="0" err="1" smtClean="0"/>
              <a:t>workplace</a:t>
            </a:r>
            <a:r>
              <a:rPr lang="fr-BE" baseline="0" dirty="0" smtClean="0"/>
              <a:t> and </a:t>
            </a:r>
            <a:r>
              <a:rPr lang="fr-BE" baseline="0" dirty="0" err="1" smtClean="0"/>
              <a:t>with</a:t>
            </a:r>
            <a:r>
              <a:rPr lang="fr-BE" baseline="0" dirty="0" smtClean="0"/>
              <a:t> extra </a:t>
            </a:r>
            <a:r>
              <a:rPr lang="fr-BE" baseline="0" dirty="0" err="1" smtClean="0"/>
              <a:t>costs</a:t>
            </a:r>
            <a:r>
              <a:rPr lang="fr-BE" baseline="0" dirty="0" smtClean="0"/>
              <a:t> </a:t>
            </a:r>
            <a:r>
              <a:rPr lang="fr-BE" baseline="0" dirty="0" err="1" smtClean="0"/>
              <a:t>that</a:t>
            </a:r>
            <a:r>
              <a:rPr lang="fr-BE" baseline="0" dirty="0" smtClean="0"/>
              <a:t> </a:t>
            </a:r>
            <a:r>
              <a:rPr lang="fr-BE" baseline="0" dirty="0" err="1" smtClean="0"/>
              <a:t>need</a:t>
            </a:r>
            <a:r>
              <a:rPr lang="fr-BE" baseline="0" dirty="0" smtClean="0"/>
              <a:t> to </a:t>
            </a:r>
            <a:r>
              <a:rPr lang="fr-BE" baseline="0" dirty="0" err="1" smtClean="0"/>
              <a:t>be</a:t>
            </a:r>
            <a:r>
              <a:rPr lang="fr-BE" baseline="0" dirty="0" smtClean="0"/>
              <a:t> borne.</a:t>
            </a:r>
            <a:endParaRPr lang="en-GB"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36</a:t>
            </a:fld>
            <a:endParaRPr lang="en-GB" altLang="en-US"/>
          </a:p>
        </p:txBody>
      </p:sp>
    </p:spTree>
    <p:extLst>
      <p:ext uri="{BB962C8B-B14F-4D97-AF65-F5344CB8AC3E}">
        <p14:creationId xmlns:p14="http://schemas.microsoft.com/office/powerpoint/2010/main" val="3636841735"/>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44</a:t>
            </a:fld>
            <a:endParaRPr lang="en-GB" altLang="en-US"/>
          </a:p>
        </p:txBody>
      </p:sp>
    </p:spTree>
    <p:extLst>
      <p:ext uri="{BB962C8B-B14F-4D97-AF65-F5344CB8AC3E}">
        <p14:creationId xmlns:p14="http://schemas.microsoft.com/office/powerpoint/2010/main" val="3512265736"/>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46</a:t>
            </a:fld>
            <a:endParaRPr lang="en-GB" altLang="en-US"/>
          </a:p>
        </p:txBody>
      </p:sp>
    </p:spTree>
    <p:extLst>
      <p:ext uri="{BB962C8B-B14F-4D97-AF65-F5344CB8AC3E}">
        <p14:creationId xmlns:p14="http://schemas.microsoft.com/office/powerpoint/2010/main" val="135139841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7"/>
          <p:cNvSpPr>
            <a:spLocks noGrp="1" noChangeArrowheads="1"/>
          </p:cNvSpPr>
          <p:nvPr>
            <p:ph type="sldNum" sz="quarter" idx="5"/>
          </p:nvPr>
        </p:nvSpPr>
        <p:spPr>
          <a:noFill/>
        </p:spPr>
        <p:txBody>
          <a:bodyPr/>
          <a:lstStyle>
            <a:lvl1pPr>
              <a:defRPr sz="1200">
                <a:solidFill>
                  <a:srgbClr val="0F5494"/>
                </a:solidFill>
                <a:latin typeface="Verdana" panose="020B0604030504040204" pitchFamily="34" charset="0"/>
              </a:defRPr>
            </a:lvl1pPr>
            <a:lvl2pPr marL="729503" indent="-280578">
              <a:defRPr sz="1200">
                <a:solidFill>
                  <a:srgbClr val="0F5494"/>
                </a:solidFill>
                <a:latin typeface="Verdana" panose="020B0604030504040204" pitchFamily="34" charset="0"/>
              </a:defRPr>
            </a:lvl2pPr>
            <a:lvl3pPr marL="1122312" indent="-224462">
              <a:defRPr sz="1200">
                <a:solidFill>
                  <a:srgbClr val="0F5494"/>
                </a:solidFill>
                <a:latin typeface="Verdana" panose="020B0604030504040204" pitchFamily="34" charset="0"/>
              </a:defRPr>
            </a:lvl3pPr>
            <a:lvl4pPr marL="1571236" indent="-224462">
              <a:defRPr sz="1200">
                <a:solidFill>
                  <a:srgbClr val="0F5494"/>
                </a:solidFill>
                <a:latin typeface="Verdana" panose="020B0604030504040204" pitchFamily="34" charset="0"/>
              </a:defRPr>
            </a:lvl4pPr>
            <a:lvl5pPr marL="2020161" indent="-224462">
              <a:defRPr sz="1200">
                <a:solidFill>
                  <a:srgbClr val="0F5494"/>
                </a:solidFill>
                <a:latin typeface="Verdana" panose="020B0604030504040204" pitchFamily="34" charset="0"/>
              </a:defRPr>
            </a:lvl5pPr>
            <a:lvl6pPr marL="2469086" indent="-224462" eaLnBrk="0" fontAlgn="base" hangingPunct="0">
              <a:spcBef>
                <a:spcPct val="0"/>
              </a:spcBef>
              <a:spcAft>
                <a:spcPct val="0"/>
              </a:spcAft>
              <a:defRPr sz="1200">
                <a:solidFill>
                  <a:srgbClr val="0F5494"/>
                </a:solidFill>
                <a:latin typeface="Verdana" panose="020B0604030504040204" pitchFamily="34" charset="0"/>
              </a:defRPr>
            </a:lvl6pPr>
            <a:lvl7pPr marL="2918010" indent="-224462" eaLnBrk="0" fontAlgn="base" hangingPunct="0">
              <a:spcBef>
                <a:spcPct val="0"/>
              </a:spcBef>
              <a:spcAft>
                <a:spcPct val="0"/>
              </a:spcAft>
              <a:defRPr sz="1200">
                <a:solidFill>
                  <a:srgbClr val="0F5494"/>
                </a:solidFill>
                <a:latin typeface="Verdana" panose="020B0604030504040204" pitchFamily="34" charset="0"/>
              </a:defRPr>
            </a:lvl7pPr>
            <a:lvl8pPr marL="3366935" indent="-224462" eaLnBrk="0" fontAlgn="base" hangingPunct="0">
              <a:spcBef>
                <a:spcPct val="0"/>
              </a:spcBef>
              <a:spcAft>
                <a:spcPct val="0"/>
              </a:spcAft>
              <a:defRPr sz="1200">
                <a:solidFill>
                  <a:srgbClr val="0F5494"/>
                </a:solidFill>
                <a:latin typeface="Verdana" panose="020B0604030504040204" pitchFamily="34" charset="0"/>
              </a:defRPr>
            </a:lvl8pPr>
            <a:lvl9pPr marL="3815860" indent="-224462" eaLnBrk="0" fontAlgn="base" hangingPunct="0">
              <a:spcBef>
                <a:spcPct val="0"/>
              </a:spcBef>
              <a:spcAft>
                <a:spcPct val="0"/>
              </a:spcAft>
              <a:defRPr sz="1200">
                <a:solidFill>
                  <a:srgbClr val="0F5494"/>
                </a:solidFill>
                <a:latin typeface="Verdana" panose="020B0604030504040204" pitchFamily="34" charset="0"/>
              </a:defRPr>
            </a:lvl9pPr>
          </a:lstStyle>
          <a:p>
            <a:fld id="{D257A963-8B18-4DF6-A61D-198808160418}" type="slidenum">
              <a:rPr lang="en-GB" altLang="en-US">
                <a:solidFill>
                  <a:schemeClr val="tx1"/>
                </a:solidFill>
                <a:latin typeface="Arial" panose="020B0604020202020204" pitchFamily="34" charset="0"/>
              </a:rPr>
              <a:pPr/>
              <a:t>54</a:t>
            </a:fld>
            <a:endParaRPr lang="en-GB" altLang="en-US">
              <a:solidFill>
                <a:schemeClr val="tx1"/>
              </a:solidFill>
              <a:latin typeface="Arial" panose="020B0604020202020204" pitchFamily="34" charset="0"/>
            </a:endParaRPr>
          </a:p>
        </p:txBody>
      </p:sp>
      <p:sp>
        <p:nvSpPr>
          <p:cNvPr id="58371" name="Rectangle 2"/>
          <p:cNvSpPr>
            <a:spLocks noGrp="1" noRot="1" noChangeAspect="1" noChangeArrowheads="1" noTextEdit="1"/>
          </p:cNvSpPr>
          <p:nvPr>
            <p:ph type="sldImg"/>
          </p:nvPr>
        </p:nvSpPr>
        <p:spPr>
          <a:xfrm>
            <a:off x="896938" y="731838"/>
            <a:ext cx="4875212" cy="3657600"/>
          </a:xfrm>
          <a:ln/>
        </p:spPr>
      </p:sp>
      <p:sp>
        <p:nvSpPr>
          <p:cNvPr id="58372" name="Rectangle 3"/>
          <p:cNvSpPr>
            <a:spLocks noGrp="1" noChangeArrowheads="1"/>
          </p:cNvSpPr>
          <p:nvPr>
            <p:ph type="body" idx="1"/>
          </p:nvPr>
        </p:nvSpPr>
        <p:spPr>
          <a:noFill/>
        </p:spPr>
        <p:txBody>
          <a:bodyPr/>
          <a:lstStyle/>
          <a:p>
            <a:pPr eaLnBrk="1" hangingPunct="1"/>
            <a:endParaRPr lang="en-US" altLang="en-US" smtClean="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fr-BE" dirty="0" smtClean="0"/>
              <a:t>* If</a:t>
            </a:r>
            <a:r>
              <a:rPr lang="fr-BE" baseline="0" dirty="0" smtClean="0"/>
              <a:t> the 70% Is not </a:t>
            </a:r>
            <a:r>
              <a:rPr lang="fr-BE" baseline="0" dirty="0" err="1" smtClean="0"/>
              <a:t>matched</a:t>
            </a:r>
            <a:r>
              <a:rPr lang="fr-BE" baseline="0" dirty="0" smtClean="0"/>
              <a:t>, the </a:t>
            </a:r>
            <a:r>
              <a:rPr lang="fr-BE" baseline="0" dirty="0" err="1" smtClean="0"/>
              <a:t>further</a:t>
            </a:r>
            <a:r>
              <a:rPr lang="fr-BE" baseline="0" dirty="0" smtClean="0"/>
              <a:t> </a:t>
            </a:r>
            <a:r>
              <a:rPr lang="fr-BE" baseline="0" dirty="0" err="1" smtClean="0"/>
              <a:t>pre-financing</a:t>
            </a:r>
            <a:r>
              <a:rPr lang="fr-BE" baseline="0" dirty="0" smtClean="0"/>
              <a:t> </a:t>
            </a:r>
            <a:r>
              <a:rPr lang="fr-BE" baseline="0" dirty="0" err="1" smtClean="0"/>
              <a:t>will</a:t>
            </a:r>
            <a:r>
              <a:rPr lang="fr-BE" baseline="0" dirty="0" smtClean="0"/>
              <a:t> </a:t>
            </a:r>
            <a:r>
              <a:rPr lang="fr-BE" baseline="0" dirty="0" err="1" smtClean="0"/>
              <a:t>deduct</a:t>
            </a:r>
            <a:r>
              <a:rPr lang="fr-BE" baseline="0" dirty="0" smtClean="0"/>
              <a:t> the </a:t>
            </a:r>
            <a:r>
              <a:rPr lang="fr-BE" baseline="0" dirty="0" err="1" smtClean="0"/>
              <a:t>difference</a:t>
            </a:r>
            <a:r>
              <a:rPr lang="fr-BE" baseline="0" dirty="0" smtClean="0"/>
              <a:t> </a:t>
            </a:r>
            <a:r>
              <a:rPr lang="fr-BE" baseline="0" dirty="0" err="1" smtClean="0"/>
              <a:t>between</a:t>
            </a:r>
            <a:r>
              <a:rPr lang="fr-BE" baseline="0" dirty="0" smtClean="0"/>
              <a:t> the </a:t>
            </a:r>
            <a:r>
              <a:rPr lang="fr-BE" baseline="0" dirty="0" err="1" smtClean="0"/>
              <a:t>incurred</a:t>
            </a:r>
            <a:r>
              <a:rPr lang="fr-BE" baseline="0" dirty="0" smtClean="0"/>
              <a:t> </a:t>
            </a:r>
            <a:r>
              <a:rPr lang="fr-BE" baseline="0" dirty="0" err="1" smtClean="0"/>
              <a:t>costs</a:t>
            </a:r>
            <a:r>
              <a:rPr lang="fr-BE" baseline="0" dirty="0" smtClean="0"/>
              <a:t> and the 70%.</a:t>
            </a:r>
            <a:endParaRPr lang="en-GB"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55</a:t>
            </a:fld>
            <a:endParaRPr lang="en-GB" altLang="en-US"/>
          </a:p>
        </p:txBody>
      </p:sp>
    </p:spTree>
    <p:extLst>
      <p:ext uri="{BB962C8B-B14F-4D97-AF65-F5344CB8AC3E}">
        <p14:creationId xmlns:p14="http://schemas.microsoft.com/office/powerpoint/2010/main" val="52171890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7"/>
          <p:cNvSpPr>
            <a:spLocks noGrp="1" noChangeArrowheads="1"/>
          </p:cNvSpPr>
          <p:nvPr>
            <p:ph type="sldNum" sz="quarter" idx="5"/>
          </p:nvPr>
        </p:nvSpPr>
        <p:spPr>
          <a:noFill/>
        </p:spPr>
        <p:txBody>
          <a:bodyPr/>
          <a:lstStyle>
            <a:lvl1pPr>
              <a:defRPr sz="1200">
                <a:solidFill>
                  <a:srgbClr val="0F5494"/>
                </a:solidFill>
                <a:latin typeface="Verdana" panose="020B0604030504040204" pitchFamily="34" charset="0"/>
              </a:defRPr>
            </a:lvl1pPr>
            <a:lvl2pPr marL="729503" indent="-280578">
              <a:defRPr sz="1200">
                <a:solidFill>
                  <a:srgbClr val="0F5494"/>
                </a:solidFill>
                <a:latin typeface="Verdana" panose="020B0604030504040204" pitchFamily="34" charset="0"/>
              </a:defRPr>
            </a:lvl2pPr>
            <a:lvl3pPr marL="1122312" indent="-224462">
              <a:defRPr sz="1200">
                <a:solidFill>
                  <a:srgbClr val="0F5494"/>
                </a:solidFill>
                <a:latin typeface="Verdana" panose="020B0604030504040204" pitchFamily="34" charset="0"/>
              </a:defRPr>
            </a:lvl3pPr>
            <a:lvl4pPr marL="1571236" indent="-224462">
              <a:defRPr sz="1200">
                <a:solidFill>
                  <a:srgbClr val="0F5494"/>
                </a:solidFill>
                <a:latin typeface="Verdana" panose="020B0604030504040204" pitchFamily="34" charset="0"/>
              </a:defRPr>
            </a:lvl4pPr>
            <a:lvl5pPr marL="2020161" indent="-224462">
              <a:defRPr sz="1200">
                <a:solidFill>
                  <a:srgbClr val="0F5494"/>
                </a:solidFill>
                <a:latin typeface="Verdana" panose="020B0604030504040204" pitchFamily="34" charset="0"/>
              </a:defRPr>
            </a:lvl5pPr>
            <a:lvl6pPr marL="2469086" indent="-224462" eaLnBrk="0" fontAlgn="base" hangingPunct="0">
              <a:spcBef>
                <a:spcPct val="0"/>
              </a:spcBef>
              <a:spcAft>
                <a:spcPct val="0"/>
              </a:spcAft>
              <a:defRPr sz="1200">
                <a:solidFill>
                  <a:srgbClr val="0F5494"/>
                </a:solidFill>
                <a:latin typeface="Verdana" panose="020B0604030504040204" pitchFamily="34" charset="0"/>
              </a:defRPr>
            </a:lvl6pPr>
            <a:lvl7pPr marL="2918010" indent="-224462" eaLnBrk="0" fontAlgn="base" hangingPunct="0">
              <a:spcBef>
                <a:spcPct val="0"/>
              </a:spcBef>
              <a:spcAft>
                <a:spcPct val="0"/>
              </a:spcAft>
              <a:defRPr sz="1200">
                <a:solidFill>
                  <a:srgbClr val="0F5494"/>
                </a:solidFill>
                <a:latin typeface="Verdana" panose="020B0604030504040204" pitchFamily="34" charset="0"/>
              </a:defRPr>
            </a:lvl7pPr>
            <a:lvl8pPr marL="3366935" indent="-224462" eaLnBrk="0" fontAlgn="base" hangingPunct="0">
              <a:spcBef>
                <a:spcPct val="0"/>
              </a:spcBef>
              <a:spcAft>
                <a:spcPct val="0"/>
              </a:spcAft>
              <a:defRPr sz="1200">
                <a:solidFill>
                  <a:srgbClr val="0F5494"/>
                </a:solidFill>
                <a:latin typeface="Verdana" panose="020B0604030504040204" pitchFamily="34" charset="0"/>
              </a:defRPr>
            </a:lvl8pPr>
            <a:lvl9pPr marL="3815860" indent="-224462" eaLnBrk="0" fontAlgn="base" hangingPunct="0">
              <a:spcBef>
                <a:spcPct val="0"/>
              </a:spcBef>
              <a:spcAft>
                <a:spcPct val="0"/>
              </a:spcAft>
              <a:defRPr sz="1200">
                <a:solidFill>
                  <a:srgbClr val="0F5494"/>
                </a:solidFill>
                <a:latin typeface="Verdana" panose="020B0604030504040204" pitchFamily="34" charset="0"/>
              </a:defRPr>
            </a:lvl9pPr>
          </a:lstStyle>
          <a:p>
            <a:fld id="{6435A750-DA2D-4122-A4F2-A55870059C3F}" type="slidenum">
              <a:rPr lang="en-GB" altLang="en-US">
                <a:solidFill>
                  <a:schemeClr val="tx1"/>
                </a:solidFill>
                <a:latin typeface="Arial" panose="020B0604020202020204" pitchFamily="34" charset="0"/>
              </a:rPr>
              <a:pPr/>
              <a:t>9</a:t>
            </a:fld>
            <a:endParaRPr lang="en-GB" altLang="en-US">
              <a:solidFill>
                <a:schemeClr val="tx1"/>
              </a:solidFill>
              <a:latin typeface="Arial" panose="020B0604020202020204" pitchFamily="34" charset="0"/>
            </a:endParaRPr>
          </a:p>
        </p:txBody>
      </p:sp>
      <p:sp>
        <p:nvSpPr>
          <p:cNvPr id="14339" name="Rectangle 2"/>
          <p:cNvSpPr>
            <a:spLocks noGrp="1" noRot="1" noChangeAspect="1" noChangeArrowheads="1" noTextEdit="1"/>
          </p:cNvSpPr>
          <p:nvPr>
            <p:ph type="sldImg"/>
          </p:nvPr>
        </p:nvSpPr>
        <p:spPr>
          <a:xfrm>
            <a:off x="896938" y="731838"/>
            <a:ext cx="4875212" cy="3657600"/>
          </a:xfrm>
          <a:ln/>
        </p:spPr>
      </p:sp>
      <p:sp>
        <p:nvSpPr>
          <p:cNvPr id="14340" name="Rectangle 3"/>
          <p:cNvSpPr>
            <a:spLocks noGrp="1" noChangeArrowheads="1"/>
          </p:cNvSpPr>
          <p:nvPr>
            <p:ph type="body" idx="1"/>
          </p:nvPr>
        </p:nvSpPr>
        <p:spPr>
          <a:noFill/>
        </p:spPr>
        <p:txBody>
          <a:bodyPr/>
          <a:lstStyle/>
          <a:p>
            <a:pPr eaLnBrk="1" hangingPunct="1"/>
            <a:endParaRPr lang="en-US" alt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7"/>
          <p:cNvSpPr>
            <a:spLocks noGrp="1" noChangeArrowheads="1"/>
          </p:cNvSpPr>
          <p:nvPr>
            <p:ph type="sldNum" sz="quarter" idx="5"/>
          </p:nvPr>
        </p:nvSpPr>
        <p:spPr>
          <a:noFill/>
        </p:spPr>
        <p:txBody>
          <a:bodyPr/>
          <a:lstStyle>
            <a:lvl1pPr>
              <a:defRPr sz="1200">
                <a:solidFill>
                  <a:srgbClr val="0F5494"/>
                </a:solidFill>
                <a:latin typeface="Verdana" panose="020B0604030504040204" pitchFamily="34" charset="0"/>
              </a:defRPr>
            </a:lvl1pPr>
            <a:lvl2pPr marL="729503" indent="-280578">
              <a:defRPr sz="1200">
                <a:solidFill>
                  <a:srgbClr val="0F5494"/>
                </a:solidFill>
                <a:latin typeface="Verdana" panose="020B0604030504040204" pitchFamily="34" charset="0"/>
              </a:defRPr>
            </a:lvl2pPr>
            <a:lvl3pPr marL="1122312" indent="-224462">
              <a:defRPr sz="1200">
                <a:solidFill>
                  <a:srgbClr val="0F5494"/>
                </a:solidFill>
                <a:latin typeface="Verdana" panose="020B0604030504040204" pitchFamily="34" charset="0"/>
              </a:defRPr>
            </a:lvl3pPr>
            <a:lvl4pPr marL="1571236" indent="-224462">
              <a:defRPr sz="1200">
                <a:solidFill>
                  <a:srgbClr val="0F5494"/>
                </a:solidFill>
                <a:latin typeface="Verdana" panose="020B0604030504040204" pitchFamily="34" charset="0"/>
              </a:defRPr>
            </a:lvl4pPr>
            <a:lvl5pPr marL="2020161" indent="-224462">
              <a:defRPr sz="1200">
                <a:solidFill>
                  <a:srgbClr val="0F5494"/>
                </a:solidFill>
                <a:latin typeface="Verdana" panose="020B0604030504040204" pitchFamily="34" charset="0"/>
              </a:defRPr>
            </a:lvl5pPr>
            <a:lvl6pPr marL="2469086" indent="-224462" eaLnBrk="0" fontAlgn="base" hangingPunct="0">
              <a:spcBef>
                <a:spcPct val="0"/>
              </a:spcBef>
              <a:spcAft>
                <a:spcPct val="0"/>
              </a:spcAft>
              <a:defRPr sz="1200">
                <a:solidFill>
                  <a:srgbClr val="0F5494"/>
                </a:solidFill>
                <a:latin typeface="Verdana" panose="020B0604030504040204" pitchFamily="34" charset="0"/>
              </a:defRPr>
            </a:lvl6pPr>
            <a:lvl7pPr marL="2918010" indent="-224462" eaLnBrk="0" fontAlgn="base" hangingPunct="0">
              <a:spcBef>
                <a:spcPct val="0"/>
              </a:spcBef>
              <a:spcAft>
                <a:spcPct val="0"/>
              </a:spcAft>
              <a:defRPr sz="1200">
                <a:solidFill>
                  <a:srgbClr val="0F5494"/>
                </a:solidFill>
                <a:latin typeface="Verdana" panose="020B0604030504040204" pitchFamily="34" charset="0"/>
              </a:defRPr>
            </a:lvl7pPr>
            <a:lvl8pPr marL="3366935" indent="-224462" eaLnBrk="0" fontAlgn="base" hangingPunct="0">
              <a:spcBef>
                <a:spcPct val="0"/>
              </a:spcBef>
              <a:spcAft>
                <a:spcPct val="0"/>
              </a:spcAft>
              <a:defRPr sz="1200">
                <a:solidFill>
                  <a:srgbClr val="0F5494"/>
                </a:solidFill>
                <a:latin typeface="Verdana" panose="020B0604030504040204" pitchFamily="34" charset="0"/>
              </a:defRPr>
            </a:lvl8pPr>
            <a:lvl9pPr marL="3815860" indent="-224462" eaLnBrk="0" fontAlgn="base" hangingPunct="0">
              <a:spcBef>
                <a:spcPct val="0"/>
              </a:spcBef>
              <a:spcAft>
                <a:spcPct val="0"/>
              </a:spcAft>
              <a:defRPr sz="1200">
                <a:solidFill>
                  <a:srgbClr val="0F5494"/>
                </a:solidFill>
                <a:latin typeface="Verdana" panose="020B0604030504040204" pitchFamily="34" charset="0"/>
              </a:defRPr>
            </a:lvl9pPr>
          </a:lstStyle>
          <a:p>
            <a:fld id="{9BFBF4AA-6CCF-4EE6-AD7B-B59B422B9D0C}" type="slidenum">
              <a:rPr lang="en-GB" altLang="en-US">
                <a:solidFill>
                  <a:schemeClr val="tx1"/>
                </a:solidFill>
                <a:latin typeface="Arial" panose="020B0604020202020204" pitchFamily="34" charset="0"/>
              </a:rPr>
              <a:pPr/>
              <a:t>10</a:t>
            </a:fld>
            <a:endParaRPr lang="en-GB" altLang="en-US">
              <a:solidFill>
                <a:schemeClr val="tx1"/>
              </a:solidFill>
              <a:latin typeface="Arial" panose="020B0604020202020204" pitchFamily="34" charset="0"/>
            </a:endParaRPr>
          </a:p>
        </p:txBody>
      </p:sp>
      <p:sp>
        <p:nvSpPr>
          <p:cNvPr id="16387" name="Rectangle 2"/>
          <p:cNvSpPr>
            <a:spLocks noGrp="1" noRot="1" noChangeAspect="1" noChangeArrowheads="1" noTextEdit="1"/>
          </p:cNvSpPr>
          <p:nvPr>
            <p:ph type="sldImg"/>
          </p:nvPr>
        </p:nvSpPr>
        <p:spPr>
          <a:xfrm>
            <a:off x="896938" y="731838"/>
            <a:ext cx="4875212" cy="3657600"/>
          </a:xfrm>
          <a:ln/>
        </p:spPr>
      </p:sp>
      <p:sp>
        <p:nvSpPr>
          <p:cNvPr id="16388" name="Rectangle 3"/>
          <p:cNvSpPr>
            <a:spLocks noGrp="1" noChangeArrowheads="1"/>
          </p:cNvSpPr>
          <p:nvPr>
            <p:ph type="body" idx="1"/>
          </p:nvPr>
        </p:nvSpPr>
        <p:spPr>
          <a:noFill/>
        </p:spPr>
        <p:txBody>
          <a:bodyPr/>
          <a:lstStyle/>
          <a:p>
            <a:pPr eaLnBrk="1" hangingPunct="1"/>
            <a:endParaRPr lang="en-US" altLang="en-US" sz="100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7"/>
          <p:cNvSpPr>
            <a:spLocks noGrp="1" noChangeArrowheads="1"/>
          </p:cNvSpPr>
          <p:nvPr>
            <p:ph type="sldNum" sz="quarter" idx="5"/>
          </p:nvPr>
        </p:nvSpPr>
        <p:spPr>
          <a:noFill/>
        </p:spPr>
        <p:txBody>
          <a:bodyPr/>
          <a:lstStyle>
            <a:lvl1pPr>
              <a:defRPr sz="1200">
                <a:solidFill>
                  <a:srgbClr val="0F5494"/>
                </a:solidFill>
                <a:latin typeface="Verdana" panose="020B0604030504040204" pitchFamily="34" charset="0"/>
              </a:defRPr>
            </a:lvl1pPr>
            <a:lvl2pPr marL="729503" indent="-280578">
              <a:defRPr sz="1200">
                <a:solidFill>
                  <a:srgbClr val="0F5494"/>
                </a:solidFill>
                <a:latin typeface="Verdana" panose="020B0604030504040204" pitchFamily="34" charset="0"/>
              </a:defRPr>
            </a:lvl2pPr>
            <a:lvl3pPr marL="1122312" indent="-224462">
              <a:defRPr sz="1200">
                <a:solidFill>
                  <a:srgbClr val="0F5494"/>
                </a:solidFill>
                <a:latin typeface="Verdana" panose="020B0604030504040204" pitchFamily="34" charset="0"/>
              </a:defRPr>
            </a:lvl3pPr>
            <a:lvl4pPr marL="1571236" indent="-224462">
              <a:defRPr sz="1200">
                <a:solidFill>
                  <a:srgbClr val="0F5494"/>
                </a:solidFill>
                <a:latin typeface="Verdana" panose="020B0604030504040204" pitchFamily="34" charset="0"/>
              </a:defRPr>
            </a:lvl4pPr>
            <a:lvl5pPr marL="2020161" indent="-224462">
              <a:defRPr sz="1200">
                <a:solidFill>
                  <a:srgbClr val="0F5494"/>
                </a:solidFill>
                <a:latin typeface="Verdana" panose="020B0604030504040204" pitchFamily="34" charset="0"/>
              </a:defRPr>
            </a:lvl5pPr>
            <a:lvl6pPr marL="2469086" indent="-224462" eaLnBrk="0" fontAlgn="base" hangingPunct="0">
              <a:spcBef>
                <a:spcPct val="0"/>
              </a:spcBef>
              <a:spcAft>
                <a:spcPct val="0"/>
              </a:spcAft>
              <a:defRPr sz="1200">
                <a:solidFill>
                  <a:srgbClr val="0F5494"/>
                </a:solidFill>
                <a:latin typeface="Verdana" panose="020B0604030504040204" pitchFamily="34" charset="0"/>
              </a:defRPr>
            </a:lvl6pPr>
            <a:lvl7pPr marL="2918010" indent="-224462" eaLnBrk="0" fontAlgn="base" hangingPunct="0">
              <a:spcBef>
                <a:spcPct val="0"/>
              </a:spcBef>
              <a:spcAft>
                <a:spcPct val="0"/>
              </a:spcAft>
              <a:defRPr sz="1200">
                <a:solidFill>
                  <a:srgbClr val="0F5494"/>
                </a:solidFill>
                <a:latin typeface="Verdana" panose="020B0604030504040204" pitchFamily="34" charset="0"/>
              </a:defRPr>
            </a:lvl7pPr>
            <a:lvl8pPr marL="3366935" indent="-224462" eaLnBrk="0" fontAlgn="base" hangingPunct="0">
              <a:spcBef>
                <a:spcPct val="0"/>
              </a:spcBef>
              <a:spcAft>
                <a:spcPct val="0"/>
              </a:spcAft>
              <a:defRPr sz="1200">
                <a:solidFill>
                  <a:srgbClr val="0F5494"/>
                </a:solidFill>
                <a:latin typeface="Verdana" panose="020B0604030504040204" pitchFamily="34" charset="0"/>
              </a:defRPr>
            </a:lvl8pPr>
            <a:lvl9pPr marL="3815860" indent="-224462" eaLnBrk="0" fontAlgn="base" hangingPunct="0">
              <a:spcBef>
                <a:spcPct val="0"/>
              </a:spcBef>
              <a:spcAft>
                <a:spcPct val="0"/>
              </a:spcAft>
              <a:defRPr sz="1200">
                <a:solidFill>
                  <a:srgbClr val="0F5494"/>
                </a:solidFill>
                <a:latin typeface="Verdana" panose="020B0604030504040204" pitchFamily="34" charset="0"/>
              </a:defRPr>
            </a:lvl9pPr>
          </a:lstStyle>
          <a:p>
            <a:fld id="{9BFBF4AA-6CCF-4EE6-AD7B-B59B422B9D0C}" type="slidenum">
              <a:rPr lang="en-GB" altLang="en-US">
                <a:solidFill>
                  <a:schemeClr val="tx1"/>
                </a:solidFill>
                <a:latin typeface="Arial" panose="020B0604020202020204" pitchFamily="34" charset="0"/>
              </a:rPr>
              <a:pPr/>
              <a:t>11</a:t>
            </a:fld>
            <a:endParaRPr lang="en-GB" altLang="en-US">
              <a:solidFill>
                <a:schemeClr val="tx1"/>
              </a:solidFill>
              <a:latin typeface="Arial" panose="020B0604020202020204" pitchFamily="34" charset="0"/>
            </a:endParaRPr>
          </a:p>
        </p:txBody>
      </p:sp>
      <p:sp>
        <p:nvSpPr>
          <p:cNvPr id="16387" name="Rectangle 2"/>
          <p:cNvSpPr>
            <a:spLocks noGrp="1" noRot="1" noChangeAspect="1" noChangeArrowheads="1" noTextEdit="1"/>
          </p:cNvSpPr>
          <p:nvPr>
            <p:ph type="sldImg"/>
          </p:nvPr>
        </p:nvSpPr>
        <p:spPr>
          <a:xfrm>
            <a:off x="896938" y="731838"/>
            <a:ext cx="4875212" cy="3657600"/>
          </a:xfrm>
          <a:ln/>
        </p:spPr>
      </p:sp>
      <p:sp>
        <p:nvSpPr>
          <p:cNvPr id="16388" name="Rectangle 3"/>
          <p:cNvSpPr>
            <a:spLocks noGrp="1" noChangeArrowheads="1"/>
          </p:cNvSpPr>
          <p:nvPr>
            <p:ph type="body" idx="1"/>
          </p:nvPr>
        </p:nvSpPr>
        <p:spPr>
          <a:noFill/>
        </p:spPr>
        <p:txBody>
          <a:bodyPr/>
          <a:lstStyle/>
          <a:p>
            <a:pPr eaLnBrk="1" hangingPunct="1"/>
            <a:endParaRPr lang="en-US" altLang="en-US" sz="1000"/>
          </a:p>
        </p:txBody>
      </p:sp>
    </p:spTree>
    <p:extLst>
      <p:ext uri="{BB962C8B-B14F-4D97-AF65-F5344CB8AC3E}">
        <p14:creationId xmlns:p14="http://schemas.microsoft.com/office/powerpoint/2010/main" val="362256689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a:spLocks noGrp="1" noChangeArrowheads="1"/>
          </p:cNvSpPr>
          <p:nvPr>
            <p:ph type="sldNum" sz="quarter" idx="5"/>
          </p:nvPr>
        </p:nvSpPr>
        <p:spPr>
          <a:noFill/>
        </p:spPr>
        <p:txBody>
          <a:bodyPr/>
          <a:lstStyle>
            <a:lvl1pPr>
              <a:defRPr sz="1200">
                <a:solidFill>
                  <a:srgbClr val="0F5494"/>
                </a:solidFill>
                <a:latin typeface="Verdana" panose="020B0604030504040204" pitchFamily="34" charset="0"/>
              </a:defRPr>
            </a:lvl1pPr>
            <a:lvl2pPr marL="729503" indent="-280578">
              <a:defRPr sz="1200">
                <a:solidFill>
                  <a:srgbClr val="0F5494"/>
                </a:solidFill>
                <a:latin typeface="Verdana" panose="020B0604030504040204" pitchFamily="34" charset="0"/>
              </a:defRPr>
            </a:lvl2pPr>
            <a:lvl3pPr marL="1122312" indent="-224462">
              <a:defRPr sz="1200">
                <a:solidFill>
                  <a:srgbClr val="0F5494"/>
                </a:solidFill>
                <a:latin typeface="Verdana" panose="020B0604030504040204" pitchFamily="34" charset="0"/>
              </a:defRPr>
            </a:lvl3pPr>
            <a:lvl4pPr marL="1571236" indent="-224462">
              <a:defRPr sz="1200">
                <a:solidFill>
                  <a:srgbClr val="0F5494"/>
                </a:solidFill>
                <a:latin typeface="Verdana" panose="020B0604030504040204" pitchFamily="34" charset="0"/>
              </a:defRPr>
            </a:lvl4pPr>
            <a:lvl5pPr marL="2020161" indent="-224462">
              <a:defRPr sz="1200">
                <a:solidFill>
                  <a:srgbClr val="0F5494"/>
                </a:solidFill>
                <a:latin typeface="Verdana" panose="020B0604030504040204" pitchFamily="34" charset="0"/>
              </a:defRPr>
            </a:lvl5pPr>
            <a:lvl6pPr marL="2469086" indent="-224462" eaLnBrk="0" fontAlgn="base" hangingPunct="0">
              <a:spcBef>
                <a:spcPct val="0"/>
              </a:spcBef>
              <a:spcAft>
                <a:spcPct val="0"/>
              </a:spcAft>
              <a:defRPr sz="1200">
                <a:solidFill>
                  <a:srgbClr val="0F5494"/>
                </a:solidFill>
                <a:latin typeface="Verdana" panose="020B0604030504040204" pitchFamily="34" charset="0"/>
              </a:defRPr>
            </a:lvl6pPr>
            <a:lvl7pPr marL="2918010" indent="-224462" eaLnBrk="0" fontAlgn="base" hangingPunct="0">
              <a:spcBef>
                <a:spcPct val="0"/>
              </a:spcBef>
              <a:spcAft>
                <a:spcPct val="0"/>
              </a:spcAft>
              <a:defRPr sz="1200">
                <a:solidFill>
                  <a:srgbClr val="0F5494"/>
                </a:solidFill>
                <a:latin typeface="Verdana" panose="020B0604030504040204" pitchFamily="34" charset="0"/>
              </a:defRPr>
            </a:lvl7pPr>
            <a:lvl8pPr marL="3366935" indent="-224462" eaLnBrk="0" fontAlgn="base" hangingPunct="0">
              <a:spcBef>
                <a:spcPct val="0"/>
              </a:spcBef>
              <a:spcAft>
                <a:spcPct val="0"/>
              </a:spcAft>
              <a:defRPr sz="1200">
                <a:solidFill>
                  <a:srgbClr val="0F5494"/>
                </a:solidFill>
                <a:latin typeface="Verdana" panose="020B0604030504040204" pitchFamily="34" charset="0"/>
              </a:defRPr>
            </a:lvl8pPr>
            <a:lvl9pPr marL="3815860" indent="-224462" eaLnBrk="0" fontAlgn="base" hangingPunct="0">
              <a:spcBef>
                <a:spcPct val="0"/>
              </a:spcBef>
              <a:spcAft>
                <a:spcPct val="0"/>
              </a:spcAft>
              <a:defRPr sz="1200">
                <a:solidFill>
                  <a:srgbClr val="0F5494"/>
                </a:solidFill>
                <a:latin typeface="Verdana" panose="020B0604030504040204" pitchFamily="34" charset="0"/>
              </a:defRPr>
            </a:lvl9pPr>
          </a:lstStyle>
          <a:p>
            <a:fld id="{25CA9DB3-0E44-4A6A-8921-CCF5AA029CA0}" type="slidenum">
              <a:rPr lang="en-GB" altLang="en-US">
                <a:solidFill>
                  <a:schemeClr val="tx1"/>
                </a:solidFill>
                <a:latin typeface="Arial" panose="020B0604020202020204" pitchFamily="34" charset="0"/>
              </a:rPr>
              <a:pPr/>
              <a:t>12</a:t>
            </a:fld>
            <a:endParaRPr lang="en-GB" altLang="en-US">
              <a:solidFill>
                <a:schemeClr val="tx1"/>
              </a:solidFill>
              <a:latin typeface="Arial" panose="020B0604020202020204" pitchFamily="34" charset="0"/>
            </a:endParaRPr>
          </a:p>
        </p:txBody>
      </p:sp>
      <p:sp>
        <p:nvSpPr>
          <p:cNvPr id="28675" name="Rectangle 2"/>
          <p:cNvSpPr>
            <a:spLocks noGrp="1" noRot="1" noChangeAspect="1" noChangeArrowheads="1" noTextEdit="1"/>
          </p:cNvSpPr>
          <p:nvPr>
            <p:ph type="sldImg"/>
          </p:nvPr>
        </p:nvSpPr>
        <p:spPr>
          <a:xfrm>
            <a:off x="896938" y="731838"/>
            <a:ext cx="4875212" cy="3657600"/>
          </a:xfrm>
          <a:ln/>
        </p:spPr>
      </p:sp>
      <p:sp>
        <p:nvSpPr>
          <p:cNvPr id="28676" name="Rectangle 3"/>
          <p:cNvSpPr>
            <a:spLocks noGrp="1" noChangeArrowheads="1"/>
          </p:cNvSpPr>
          <p:nvPr>
            <p:ph type="body" idx="1"/>
          </p:nvPr>
        </p:nvSpPr>
        <p:spPr>
          <a:noFill/>
        </p:spPr>
        <p:txBody>
          <a:bodyPr/>
          <a:lstStyle/>
          <a:p>
            <a:pPr eaLnBrk="1" hangingPunct="1">
              <a:lnSpc>
                <a:spcPct val="90000"/>
              </a:lnSpc>
            </a:pPr>
            <a:endParaRPr lang="en-US" altLang="en-US" sz="100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smtClean="0"/>
              <a:t>When asked WHY we changes the system for compensating</a:t>
            </a:r>
            <a:r>
              <a:rPr lang="en-GB" baseline="0" dirty="0" smtClean="0"/>
              <a:t> costs for developing Work-plan before Contract signature. This was clearly unacceptable to DG BUDGET who would only exceptionally accept to pay RTA/PC Counterpart training costs if appearing before contract signature. Instead we now </a:t>
            </a:r>
            <a:r>
              <a:rPr lang="en-GB" baseline="0" dirty="0" err="1" smtClean="0"/>
              <a:t>compesate</a:t>
            </a:r>
            <a:r>
              <a:rPr lang="en-GB" baseline="0" dirty="0" smtClean="0"/>
              <a:t> the PL (and component leaders and a support staff if relevant) in a capacity as Short Term experts to come to the country and develop the rolling work-plan AFTER the contract is signed only. </a:t>
            </a:r>
            <a:endParaRPr lang="en-GB" dirty="0"/>
          </a:p>
        </p:txBody>
      </p:sp>
      <p:sp>
        <p:nvSpPr>
          <p:cNvPr id="4" name="Slide Number Placeholder 3"/>
          <p:cNvSpPr>
            <a:spLocks noGrp="1"/>
          </p:cNvSpPr>
          <p:nvPr>
            <p:ph type="sldNum" sz="quarter" idx="10"/>
          </p:nvPr>
        </p:nvSpPr>
        <p:spPr/>
        <p:txBody>
          <a:bodyPr/>
          <a:lstStyle/>
          <a:p>
            <a:pPr>
              <a:defRPr/>
            </a:pPr>
            <a:fld id="{36441B25-C4D1-47DB-817D-B9C4FC5392FB}" type="slidenum">
              <a:rPr lang="en-GB" smtClean="0"/>
              <a:pPr>
                <a:defRPr/>
              </a:pPr>
              <a:t>20</a:t>
            </a:fld>
            <a:endParaRPr lang="en-GB"/>
          </a:p>
        </p:txBody>
      </p:sp>
    </p:spTree>
    <p:extLst>
      <p:ext uri="{BB962C8B-B14F-4D97-AF65-F5344CB8AC3E}">
        <p14:creationId xmlns:p14="http://schemas.microsoft.com/office/powerpoint/2010/main" val="323000016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smtClean="0"/>
              <a:t>Pages 22-38 is a detailed review</a:t>
            </a:r>
            <a:r>
              <a:rPr lang="en-GB" baseline="0" dirty="0" smtClean="0"/>
              <a:t> on cost items and could be skipped for certain audiences.</a:t>
            </a:r>
            <a:endParaRPr lang="en-GB" dirty="0"/>
          </a:p>
        </p:txBody>
      </p:sp>
      <p:sp>
        <p:nvSpPr>
          <p:cNvPr id="4" name="Slide Number Placeholder 3"/>
          <p:cNvSpPr>
            <a:spLocks noGrp="1"/>
          </p:cNvSpPr>
          <p:nvPr>
            <p:ph type="sldNum" sz="quarter" idx="10"/>
          </p:nvPr>
        </p:nvSpPr>
        <p:spPr/>
        <p:txBody>
          <a:bodyPr/>
          <a:lstStyle/>
          <a:p>
            <a:pPr>
              <a:defRPr/>
            </a:pPr>
            <a:fld id="{36441B25-C4D1-47DB-817D-B9C4FC5392FB}" type="slidenum">
              <a:rPr lang="en-GB" smtClean="0"/>
              <a:pPr>
                <a:defRPr/>
              </a:pPr>
              <a:t>21</a:t>
            </a:fld>
            <a:endParaRPr lang="en-GB"/>
          </a:p>
        </p:txBody>
      </p:sp>
    </p:spTree>
    <p:extLst>
      <p:ext uri="{BB962C8B-B14F-4D97-AF65-F5344CB8AC3E}">
        <p14:creationId xmlns:p14="http://schemas.microsoft.com/office/powerpoint/2010/main" val="44634843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fr-BE" dirty="0" smtClean="0"/>
              <a:t>Compensation of </a:t>
            </a:r>
            <a:r>
              <a:rPr lang="fr-BE" dirty="0" err="1" smtClean="0"/>
              <a:t>wage</a:t>
            </a:r>
            <a:r>
              <a:rPr lang="fr-BE" dirty="0" smtClean="0"/>
              <a:t> and </a:t>
            </a:r>
            <a:r>
              <a:rPr lang="fr-BE" dirty="0" err="1" smtClean="0"/>
              <a:t>non-wage</a:t>
            </a:r>
            <a:r>
              <a:rPr lang="fr-BE" dirty="0" smtClean="0"/>
              <a:t>: </a:t>
            </a:r>
            <a:r>
              <a:rPr lang="en-US" dirty="0" smtClean="0"/>
              <a:t>The institution dispatching the RTA shall receive a reimbursement </a:t>
            </a:r>
            <a:r>
              <a:rPr lang="en-US" dirty="0" err="1" smtClean="0"/>
              <a:t>equalling</a:t>
            </a:r>
            <a:r>
              <a:rPr lang="en-US" dirty="0" smtClean="0"/>
              <a:t> the remuneration of the RTA on the basis of an analytical accounting statement of the last closed accounting year taking full account of all statutory rights according to the civil service legislation of the given Member State (among other things salary, incentives, statutory bonus schemes, and predictable salary changes). The monthly rate will be calculated on the basis of the estimated costs for the months of assignment, divided by the number of months of assignment. </a:t>
            </a:r>
          </a:p>
          <a:p>
            <a:r>
              <a:rPr lang="en-US" dirty="0" smtClean="0"/>
              <a:t>Travel for RTA: </a:t>
            </a:r>
            <a:endParaRPr lang="en-GB"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22</a:t>
            </a:fld>
            <a:endParaRPr lang="en-GB" altLang="en-US"/>
          </a:p>
        </p:txBody>
      </p:sp>
    </p:spTree>
    <p:extLst>
      <p:ext uri="{BB962C8B-B14F-4D97-AF65-F5344CB8AC3E}">
        <p14:creationId xmlns:p14="http://schemas.microsoft.com/office/powerpoint/2010/main" val="260499864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pPr>
              <a:defRPr/>
            </a:pPr>
            <a:fld id="{CBBD19BF-7BED-4934-8B58-ADB401DD3729}" type="slidenum">
              <a:rPr lang="en-GB" altLang="en-US" smtClean="0"/>
              <a:pPr>
                <a:defRPr/>
              </a:pPr>
              <a:t>25</a:t>
            </a:fld>
            <a:endParaRPr lang="en-GB" altLang="en-US"/>
          </a:p>
        </p:txBody>
      </p:sp>
    </p:spTree>
    <p:extLst>
      <p:ext uri="{BB962C8B-B14F-4D97-AF65-F5344CB8AC3E}">
        <p14:creationId xmlns:p14="http://schemas.microsoft.com/office/powerpoint/2010/main" val="3012313373"/>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Rectangle 9"/>
          <p:cNvSpPr>
            <a:spLocks noChangeArrowheads="1"/>
          </p:cNvSpPr>
          <p:nvPr/>
        </p:nvSpPr>
        <p:spPr bwMode="auto">
          <a:xfrm>
            <a:off x="0" y="981075"/>
            <a:ext cx="9180513" cy="5876925"/>
          </a:xfrm>
          <a:prstGeom prst="rect">
            <a:avLst/>
          </a:prstGeom>
          <a:solidFill>
            <a:srgbClr val="0F5494"/>
          </a:solidFill>
          <a:ln w="25400" algn="ctr">
            <a:solidFill>
              <a:srgbClr val="0F5494"/>
            </a:solidFill>
            <a:miter lim="800000"/>
            <a:headEnd/>
            <a:tailEnd/>
          </a:ln>
          <a:effectLst>
            <a:outerShdw dist="23000" dir="5400000" rotWithShape="0">
              <a:srgbClr val="000000">
                <a:alpha val="34998"/>
              </a:srgbClr>
            </a:outerShdw>
          </a:effectLst>
        </p:spPr>
        <p:txBody>
          <a:bodyPr anchor="ctr"/>
          <a:lstStyle>
            <a:lvl1pPr defTabSz="457200">
              <a:defRPr sz="1200">
                <a:solidFill>
                  <a:srgbClr val="0F5494"/>
                </a:solidFill>
                <a:latin typeface="Verdana" panose="020B0604030504040204" pitchFamily="34" charset="0"/>
              </a:defRPr>
            </a:lvl1pPr>
            <a:lvl2pPr marL="742950" indent="-285750" defTabSz="457200">
              <a:defRPr sz="1200">
                <a:solidFill>
                  <a:srgbClr val="0F5494"/>
                </a:solidFill>
                <a:latin typeface="Verdana" panose="020B0604030504040204" pitchFamily="34" charset="0"/>
              </a:defRPr>
            </a:lvl2pPr>
            <a:lvl3pPr marL="1143000" indent="-228600" defTabSz="457200">
              <a:defRPr sz="1200">
                <a:solidFill>
                  <a:srgbClr val="0F5494"/>
                </a:solidFill>
                <a:latin typeface="Verdana" panose="020B0604030504040204" pitchFamily="34" charset="0"/>
              </a:defRPr>
            </a:lvl3pPr>
            <a:lvl4pPr marL="1600200" indent="-228600" defTabSz="457200">
              <a:defRPr sz="1200">
                <a:solidFill>
                  <a:srgbClr val="0F5494"/>
                </a:solidFill>
                <a:latin typeface="Verdana" panose="020B0604030504040204" pitchFamily="34" charset="0"/>
              </a:defRPr>
            </a:lvl4pPr>
            <a:lvl5pPr marL="2057400" indent="-228600" defTabSz="457200">
              <a:defRPr sz="1200">
                <a:solidFill>
                  <a:srgbClr val="0F5494"/>
                </a:solidFill>
                <a:latin typeface="Verdana" panose="020B0604030504040204" pitchFamily="34" charset="0"/>
              </a:defRPr>
            </a:lvl5pPr>
            <a:lvl6pPr marL="2514600" indent="-228600" defTabSz="457200" eaLnBrk="0" fontAlgn="base" hangingPunct="0">
              <a:spcBef>
                <a:spcPct val="0"/>
              </a:spcBef>
              <a:spcAft>
                <a:spcPct val="0"/>
              </a:spcAft>
              <a:defRPr sz="1200">
                <a:solidFill>
                  <a:srgbClr val="0F5494"/>
                </a:solidFill>
                <a:latin typeface="Verdana" panose="020B0604030504040204" pitchFamily="34" charset="0"/>
              </a:defRPr>
            </a:lvl6pPr>
            <a:lvl7pPr marL="2971800" indent="-228600" defTabSz="457200" eaLnBrk="0" fontAlgn="base" hangingPunct="0">
              <a:spcBef>
                <a:spcPct val="0"/>
              </a:spcBef>
              <a:spcAft>
                <a:spcPct val="0"/>
              </a:spcAft>
              <a:defRPr sz="1200">
                <a:solidFill>
                  <a:srgbClr val="0F5494"/>
                </a:solidFill>
                <a:latin typeface="Verdana" panose="020B0604030504040204" pitchFamily="34" charset="0"/>
              </a:defRPr>
            </a:lvl7pPr>
            <a:lvl8pPr marL="3429000" indent="-228600" defTabSz="457200" eaLnBrk="0" fontAlgn="base" hangingPunct="0">
              <a:spcBef>
                <a:spcPct val="0"/>
              </a:spcBef>
              <a:spcAft>
                <a:spcPct val="0"/>
              </a:spcAft>
              <a:defRPr sz="1200">
                <a:solidFill>
                  <a:srgbClr val="0F5494"/>
                </a:solidFill>
                <a:latin typeface="Verdana" panose="020B0604030504040204" pitchFamily="34" charset="0"/>
              </a:defRPr>
            </a:lvl8pPr>
            <a:lvl9pPr marL="3886200" indent="-228600" defTabSz="457200" eaLnBrk="0" fontAlgn="base" hangingPunct="0">
              <a:spcBef>
                <a:spcPct val="0"/>
              </a:spcBef>
              <a:spcAft>
                <a:spcPct val="0"/>
              </a:spcAft>
              <a:defRPr sz="1200">
                <a:solidFill>
                  <a:srgbClr val="0F5494"/>
                </a:solidFill>
                <a:latin typeface="Verdana" panose="020B0604030504040204" pitchFamily="34" charset="0"/>
              </a:defRPr>
            </a:lvl9pPr>
          </a:lstStyle>
          <a:p>
            <a:pPr algn="ctr" eaLnBrk="1" hangingPunct="1"/>
            <a:endParaRPr lang="en-US" altLang="en-US" sz="1800">
              <a:solidFill>
                <a:srgbClr val="FFFFFF"/>
              </a:solidFill>
            </a:endParaRPr>
          </a:p>
        </p:txBody>
      </p:sp>
      <p:pic>
        <p:nvPicPr>
          <p:cNvPr id="5" name="Picture 6" descr="LOGO CE-EN-quadri.eps"/>
          <p:cNvPicPr>
            <a:picLocks noChangeAspect="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3957638" y="258763"/>
            <a:ext cx="1436687" cy="9985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6" name="Rectangle 5"/>
          <p:cNvSpPr/>
          <p:nvPr userDrawn="1"/>
        </p:nvSpPr>
        <p:spPr>
          <a:xfrm>
            <a:off x="4267200" y="6659563"/>
            <a:ext cx="611188" cy="215900"/>
          </a:xfrm>
          <a:prstGeom prst="rect">
            <a:avLst/>
          </a:prstGeom>
          <a:solidFill>
            <a:srgbClr val="133176"/>
          </a:solidFill>
          <a:ln>
            <a:solidFill>
              <a:srgbClr val="133176"/>
            </a:solidFill>
          </a:ln>
        </p:spPr>
        <p:style>
          <a:lnRef idx="1">
            <a:schemeClr val="accent1"/>
          </a:lnRef>
          <a:fillRef idx="3">
            <a:schemeClr val="accent1"/>
          </a:fillRef>
          <a:effectRef idx="2">
            <a:schemeClr val="accent1"/>
          </a:effectRef>
          <a:fontRef idx="minor">
            <a:schemeClr val="lt1"/>
          </a:fontRef>
        </p:style>
        <p:txBody>
          <a:bodyPr anchor="ctr"/>
          <a:lstStyle/>
          <a:p>
            <a:pPr algn="ctr" defTabSz="457200" eaLnBrk="1" fontAlgn="auto" hangingPunct="1">
              <a:spcBef>
                <a:spcPts val="0"/>
              </a:spcBef>
              <a:spcAft>
                <a:spcPts val="0"/>
              </a:spcAft>
              <a:defRPr/>
            </a:pPr>
            <a:endParaRPr lang="en-US" sz="1800"/>
          </a:p>
        </p:txBody>
      </p:sp>
      <p:sp>
        <p:nvSpPr>
          <p:cNvPr id="3076" name="Rectangle 4"/>
          <p:cNvSpPr>
            <a:spLocks noGrp="1" noChangeArrowheads="1"/>
          </p:cNvSpPr>
          <p:nvPr>
            <p:ph type="ctrTitle"/>
          </p:nvPr>
        </p:nvSpPr>
        <p:spPr>
          <a:xfrm>
            <a:off x="3995738" y="2565400"/>
            <a:ext cx="5040312" cy="790575"/>
          </a:xfrm>
        </p:spPr>
        <p:txBody>
          <a:bodyPr/>
          <a:lstStyle>
            <a:lvl1pPr marL="3175">
              <a:defRPr sz="7600">
                <a:solidFill>
                  <a:srgbClr val="FFD624"/>
                </a:solidFill>
              </a:defRPr>
            </a:lvl1pPr>
          </a:lstStyle>
          <a:p>
            <a:pPr lvl="0"/>
            <a:r>
              <a:rPr lang="fr-BE" altLang="en-US" noProof="0" smtClean="0"/>
              <a:t>Title</a:t>
            </a:r>
            <a:endParaRPr lang="en-GB" altLang="en-US" noProof="0" smtClean="0"/>
          </a:p>
        </p:txBody>
      </p:sp>
      <p:sp>
        <p:nvSpPr>
          <p:cNvPr id="3077" name="Rectangle 5"/>
          <p:cNvSpPr>
            <a:spLocks noGrp="1" noChangeArrowheads="1"/>
          </p:cNvSpPr>
          <p:nvPr>
            <p:ph type="subTitle" idx="1"/>
          </p:nvPr>
        </p:nvSpPr>
        <p:spPr>
          <a:xfrm>
            <a:off x="611188" y="3716338"/>
            <a:ext cx="8532812" cy="1728787"/>
          </a:xfrm>
        </p:spPr>
        <p:txBody>
          <a:bodyPr/>
          <a:lstStyle>
            <a:lvl1pPr marL="0" indent="0">
              <a:buFontTx/>
              <a:buNone/>
              <a:defRPr sz="3000" b="1" i="0">
                <a:solidFill>
                  <a:schemeClr val="bg1"/>
                </a:solidFill>
              </a:defRPr>
            </a:lvl1pPr>
          </a:lstStyle>
          <a:p>
            <a:pPr lvl="0"/>
            <a:r>
              <a:rPr lang="fr-BE" altLang="en-US" noProof="0" smtClean="0"/>
              <a:t>Subtitle</a:t>
            </a:r>
            <a:endParaRPr lang="en-GB" altLang="en-US" noProof="0" smtClean="0"/>
          </a:p>
        </p:txBody>
      </p:sp>
      <p:sp>
        <p:nvSpPr>
          <p:cNvPr id="7" name="Date Placeholder 6"/>
          <p:cNvSpPr>
            <a:spLocks noGrp="1" noChangeArrowheads="1"/>
          </p:cNvSpPr>
          <p:nvPr>
            <p:ph type="dt" sz="half" idx="10"/>
          </p:nvPr>
        </p:nvSpPr>
        <p:spPr/>
        <p:txBody>
          <a:bodyPr/>
          <a:lstStyle>
            <a:lvl1pPr>
              <a:defRPr sz="1200" b="1" smtClean="0">
                <a:solidFill>
                  <a:schemeClr val="bg1"/>
                </a:solidFill>
                <a:latin typeface="+mn-lt"/>
              </a:defRPr>
            </a:lvl1pPr>
          </a:lstStyle>
          <a:p>
            <a:pPr>
              <a:defRPr/>
            </a:pPr>
            <a:endParaRPr lang="en-GB" altLang="en-US"/>
          </a:p>
        </p:txBody>
      </p:sp>
      <p:sp>
        <p:nvSpPr>
          <p:cNvPr id="8" name="Footer Placeholder 7"/>
          <p:cNvSpPr>
            <a:spLocks noGrp="1" noChangeArrowheads="1"/>
          </p:cNvSpPr>
          <p:nvPr>
            <p:ph type="ftr" sz="quarter" idx="11"/>
          </p:nvPr>
        </p:nvSpPr>
        <p:spPr/>
        <p:txBody>
          <a:bodyPr/>
          <a:lstStyle>
            <a:lvl1pPr>
              <a:defRPr smtClean="0">
                <a:solidFill>
                  <a:schemeClr val="bg1"/>
                </a:solidFill>
                <a:latin typeface="+mn-lt"/>
              </a:defRPr>
            </a:lvl1pPr>
          </a:lstStyle>
          <a:p>
            <a:pPr>
              <a:defRPr/>
            </a:pPr>
            <a:endParaRPr lang="en-GB" altLang="en-US"/>
          </a:p>
        </p:txBody>
      </p:sp>
      <p:sp>
        <p:nvSpPr>
          <p:cNvPr id="9" name="Slide Number Placeholder 8"/>
          <p:cNvSpPr>
            <a:spLocks noGrp="1" noChangeArrowheads="1"/>
          </p:cNvSpPr>
          <p:nvPr>
            <p:ph type="sldNum" sz="quarter" idx="12"/>
          </p:nvPr>
        </p:nvSpPr>
        <p:spPr/>
        <p:txBody>
          <a:bodyPr/>
          <a:lstStyle>
            <a:lvl1pPr>
              <a:defRPr smtClean="0">
                <a:solidFill>
                  <a:schemeClr val="bg1"/>
                </a:solidFill>
                <a:latin typeface="+mn-lt"/>
              </a:defRPr>
            </a:lvl1pPr>
          </a:lstStyle>
          <a:p>
            <a:pPr>
              <a:defRPr/>
            </a:pPr>
            <a:fld id="{957C584C-7400-4F8A-9DD3-8F3858C1BEEF}" type="slidenum">
              <a:rPr lang="en-GB" altLang="en-US"/>
              <a:pPr>
                <a:defRPr/>
              </a:pPr>
              <a:t>‹#›</a:t>
            </a:fld>
            <a:endParaRPr lang="en-GB" altLang="en-US"/>
          </a:p>
        </p:txBody>
      </p:sp>
    </p:spTree>
    <p:extLst>
      <p:ext uri="{BB962C8B-B14F-4D97-AF65-F5344CB8AC3E}">
        <p14:creationId xmlns:p14="http://schemas.microsoft.com/office/powerpoint/2010/main" val="3846548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6" name="Rectangle 6"/>
          <p:cNvSpPr>
            <a:spLocks noGrp="1" noChangeArrowheads="1"/>
          </p:cNvSpPr>
          <p:nvPr>
            <p:ph type="sldNum" sz="quarter" idx="12"/>
          </p:nvPr>
        </p:nvSpPr>
        <p:spPr>
          <a:ln/>
        </p:spPr>
        <p:txBody>
          <a:bodyPr/>
          <a:lstStyle>
            <a:lvl1pPr>
              <a:defRPr/>
            </a:lvl1pPr>
          </a:lstStyle>
          <a:p>
            <a:pPr>
              <a:defRPr/>
            </a:pPr>
            <a:fld id="{989DC1C7-D9F2-4B5A-8E03-8C161365E7D8}" type="slidenum">
              <a:rPr lang="en-GB" altLang="en-US"/>
              <a:pPr>
                <a:defRPr/>
              </a:pPr>
              <a:t>‹#›</a:t>
            </a:fld>
            <a:endParaRPr lang="en-GB" altLang="en-US"/>
          </a:p>
        </p:txBody>
      </p:sp>
    </p:spTree>
    <p:extLst>
      <p:ext uri="{BB962C8B-B14F-4D97-AF65-F5344CB8AC3E}">
        <p14:creationId xmlns:p14="http://schemas.microsoft.com/office/powerpoint/2010/main" val="1811528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15113" y="1339850"/>
            <a:ext cx="2071687" cy="4681538"/>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395288" y="1339850"/>
            <a:ext cx="6067425" cy="4681538"/>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6" name="Rectangle 6"/>
          <p:cNvSpPr>
            <a:spLocks noGrp="1" noChangeArrowheads="1"/>
          </p:cNvSpPr>
          <p:nvPr>
            <p:ph type="sldNum" sz="quarter" idx="12"/>
          </p:nvPr>
        </p:nvSpPr>
        <p:spPr>
          <a:ln/>
        </p:spPr>
        <p:txBody>
          <a:bodyPr/>
          <a:lstStyle>
            <a:lvl1pPr>
              <a:defRPr/>
            </a:lvl1pPr>
          </a:lstStyle>
          <a:p>
            <a:pPr>
              <a:defRPr/>
            </a:pPr>
            <a:fld id="{2BEABF69-C60E-40B6-83E3-1E6E7D92C5E9}" type="slidenum">
              <a:rPr lang="en-GB" altLang="en-US"/>
              <a:pPr>
                <a:defRPr/>
              </a:pPr>
              <a:t>‹#›</a:t>
            </a:fld>
            <a:endParaRPr lang="en-GB" altLang="en-US"/>
          </a:p>
        </p:txBody>
      </p:sp>
    </p:spTree>
    <p:extLst>
      <p:ext uri="{BB962C8B-B14F-4D97-AF65-F5344CB8AC3E}">
        <p14:creationId xmlns:p14="http://schemas.microsoft.com/office/powerpoint/2010/main" val="94659169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95288" y="1339850"/>
            <a:ext cx="8229600" cy="936625"/>
          </a:xfrm>
        </p:spPr>
        <p:txBody>
          <a:bodyPr/>
          <a:lstStyle/>
          <a:p>
            <a:r>
              <a:rPr lang="en-US" smtClean="0"/>
              <a:t>Click to edit Master title style</a:t>
            </a:r>
            <a:endParaRPr lang="en-GB"/>
          </a:p>
        </p:txBody>
      </p:sp>
      <p:sp>
        <p:nvSpPr>
          <p:cNvPr id="3" name="Text Placeholder 2"/>
          <p:cNvSpPr>
            <a:spLocks noGrp="1"/>
          </p:cNvSpPr>
          <p:nvPr>
            <p:ph type="body" sz="half" idx="1"/>
          </p:nvPr>
        </p:nvSpPr>
        <p:spPr>
          <a:xfrm>
            <a:off x="457200" y="2492375"/>
            <a:ext cx="4038600" cy="3529013"/>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2492375"/>
            <a:ext cx="4038600" cy="3529013"/>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7" name="Rectangle 6"/>
          <p:cNvSpPr>
            <a:spLocks noGrp="1" noChangeArrowheads="1"/>
          </p:cNvSpPr>
          <p:nvPr>
            <p:ph type="sldNum" sz="quarter" idx="12"/>
          </p:nvPr>
        </p:nvSpPr>
        <p:spPr>
          <a:ln/>
        </p:spPr>
        <p:txBody>
          <a:bodyPr/>
          <a:lstStyle>
            <a:lvl1pPr>
              <a:defRPr/>
            </a:lvl1pPr>
          </a:lstStyle>
          <a:p>
            <a:pPr>
              <a:defRPr/>
            </a:pPr>
            <a:fld id="{AC15DA1F-588C-4573-9F9E-EE31FDC9CE1F}" type="slidenum">
              <a:rPr lang="en-GB" altLang="en-US"/>
              <a:pPr>
                <a:defRPr/>
              </a:pPr>
              <a:t>‹#›</a:t>
            </a:fld>
            <a:endParaRPr lang="en-GB" altLang="en-US"/>
          </a:p>
        </p:txBody>
      </p:sp>
    </p:spTree>
    <p:extLst>
      <p:ext uri="{BB962C8B-B14F-4D97-AF65-F5344CB8AC3E}">
        <p14:creationId xmlns:p14="http://schemas.microsoft.com/office/powerpoint/2010/main" val="313294942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395288" y="1339850"/>
            <a:ext cx="8229600" cy="936625"/>
          </a:xfrm>
        </p:spPr>
        <p:txBody>
          <a:bodyPr/>
          <a:lstStyle/>
          <a:p>
            <a:r>
              <a:rPr lang="en-US" smtClean="0"/>
              <a:t>Click to edit Master title style</a:t>
            </a:r>
            <a:endParaRPr lang="en-GB"/>
          </a:p>
        </p:txBody>
      </p:sp>
      <p:sp>
        <p:nvSpPr>
          <p:cNvPr id="3" name="Table Placeholder 2"/>
          <p:cNvSpPr>
            <a:spLocks noGrp="1"/>
          </p:cNvSpPr>
          <p:nvPr>
            <p:ph type="tbl" idx="1"/>
          </p:nvPr>
        </p:nvSpPr>
        <p:spPr>
          <a:xfrm>
            <a:off x="457200" y="2492375"/>
            <a:ext cx="8229600" cy="3529013"/>
          </a:xfrm>
        </p:spPr>
        <p:txBody>
          <a:bodyPr/>
          <a:lstStyle/>
          <a:p>
            <a:pPr lvl="0"/>
            <a:endParaRPr lang="en-GB" noProof="0" smtClean="0"/>
          </a:p>
        </p:txBody>
      </p:sp>
      <p:sp>
        <p:nvSpPr>
          <p:cNvPr id="4"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6" name="Rectangle 6"/>
          <p:cNvSpPr>
            <a:spLocks noGrp="1" noChangeArrowheads="1"/>
          </p:cNvSpPr>
          <p:nvPr>
            <p:ph type="sldNum" sz="quarter" idx="12"/>
          </p:nvPr>
        </p:nvSpPr>
        <p:spPr>
          <a:ln/>
        </p:spPr>
        <p:txBody>
          <a:bodyPr/>
          <a:lstStyle>
            <a:lvl1pPr>
              <a:defRPr/>
            </a:lvl1pPr>
          </a:lstStyle>
          <a:p>
            <a:pPr>
              <a:defRPr/>
            </a:pPr>
            <a:fld id="{B221ABF4-F48C-4455-A1C6-7FA9285C6F5D}" type="slidenum">
              <a:rPr lang="en-GB" altLang="en-US"/>
              <a:pPr>
                <a:defRPr/>
              </a:pPr>
              <a:t>‹#›</a:t>
            </a:fld>
            <a:endParaRPr lang="en-GB" altLang="en-US"/>
          </a:p>
        </p:txBody>
      </p:sp>
    </p:spTree>
    <p:extLst>
      <p:ext uri="{BB962C8B-B14F-4D97-AF65-F5344CB8AC3E}">
        <p14:creationId xmlns:p14="http://schemas.microsoft.com/office/powerpoint/2010/main" val="401562919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Only" preserve="1">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395288" y="1339850"/>
            <a:ext cx="8291512" cy="46815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3"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5" name="Rectangle 6"/>
          <p:cNvSpPr>
            <a:spLocks noGrp="1" noChangeArrowheads="1"/>
          </p:cNvSpPr>
          <p:nvPr>
            <p:ph type="sldNum" sz="quarter" idx="12"/>
          </p:nvPr>
        </p:nvSpPr>
        <p:spPr>
          <a:ln/>
        </p:spPr>
        <p:txBody>
          <a:bodyPr/>
          <a:lstStyle>
            <a:lvl1pPr>
              <a:defRPr/>
            </a:lvl1pPr>
          </a:lstStyle>
          <a:p>
            <a:pPr>
              <a:defRPr/>
            </a:pPr>
            <a:fld id="{789779B1-E2B2-4EA4-8EF8-2DC3342AB25E}" type="slidenum">
              <a:rPr lang="en-GB" altLang="en-US"/>
              <a:pPr>
                <a:defRPr/>
              </a:pPr>
              <a:t>‹#›</a:t>
            </a:fld>
            <a:endParaRPr lang="en-GB" altLang="en-US"/>
          </a:p>
        </p:txBody>
      </p:sp>
    </p:spTree>
    <p:extLst>
      <p:ext uri="{BB962C8B-B14F-4D97-AF65-F5344CB8AC3E}">
        <p14:creationId xmlns:p14="http://schemas.microsoft.com/office/powerpoint/2010/main" val="775169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6" name="Rectangle 6"/>
          <p:cNvSpPr>
            <a:spLocks noGrp="1" noChangeArrowheads="1"/>
          </p:cNvSpPr>
          <p:nvPr>
            <p:ph type="sldNum" sz="quarter" idx="12"/>
          </p:nvPr>
        </p:nvSpPr>
        <p:spPr>
          <a:ln/>
        </p:spPr>
        <p:txBody>
          <a:bodyPr/>
          <a:lstStyle>
            <a:lvl1pPr>
              <a:defRPr/>
            </a:lvl1pPr>
          </a:lstStyle>
          <a:p>
            <a:pPr>
              <a:defRPr/>
            </a:pPr>
            <a:fld id="{F0E44D41-6B69-4EDF-B8ED-CF0D1F927BF5}" type="slidenum">
              <a:rPr lang="en-GB" altLang="en-US"/>
              <a:pPr>
                <a:defRPr/>
              </a:pPr>
              <a:t>‹#›</a:t>
            </a:fld>
            <a:endParaRPr lang="en-GB" altLang="en-US"/>
          </a:p>
        </p:txBody>
      </p:sp>
    </p:spTree>
    <p:extLst>
      <p:ext uri="{BB962C8B-B14F-4D97-AF65-F5344CB8AC3E}">
        <p14:creationId xmlns:p14="http://schemas.microsoft.com/office/powerpoint/2010/main" val="30896767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smtClean="0"/>
              <a:t>Click to edit Master title style</a:t>
            </a:r>
            <a:endParaRPr lang="en-GB"/>
          </a:p>
        </p:txBody>
      </p:sp>
      <p:sp>
        <p:nvSpPr>
          <p:cNvPr id="3" name="Text Placeholder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smtClean="0"/>
              <a:t>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6" name="Rectangle 6"/>
          <p:cNvSpPr>
            <a:spLocks noGrp="1" noChangeArrowheads="1"/>
          </p:cNvSpPr>
          <p:nvPr>
            <p:ph type="sldNum" sz="quarter" idx="12"/>
          </p:nvPr>
        </p:nvSpPr>
        <p:spPr>
          <a:ln/>
        </p:spPr>
        <p:txBody>
          <a:bodyPr/>
          <a:lstStyle>
            <a:lvl1pPr>
              <a:defRPr/>
            </a:lvl1pPr>
          </a:lstStyle>
          <a:p>
            <a:pPr>
              <a:defRPr/>
            </a:pPr>
            <a:fld id="{35B26B85-4FDA-47C1-B901-8F3560F57D65}" type="slidenum">
              <a:rPr lang="en-GB" altLang="en-US"/>
              <a:pPr>
                <a:defRPr/>
              </a:pPr>
              <a:t>‹#›</a:t>
            </a:fld>
            <a:endParaRPr lang="en-GB" altLang="en-US"/>
          </a:p>
        </p:txBody>
      </p:sp>
    </p:spTree>
    <p:extLst>
      <p:ext uri="{BB962C8B-B14F-4D97-AF65-F5344CB8AC3E}">
        <p14:creationId xmlns:p14="http://schemas.microsoft.com/office/powerpoint/2010/main" val="218960746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2492375"/>
            <a:ext cx="4038600" cy="3529013"/>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2492375"/>
            <a:ext cx="4038600" cy="3529013"/>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7" name="Rectangle 6"/>
          <p:cNvSpPr>
            <a:spLocks noGrp="1" noChangeArrowheads="1"/>
          </p:cNvSpPr>
          <p:nvPr>
            <p:ph type="sldNum" sz="quarter" idx="12"/>
          </p:nvPr>
        </p:nvSpPr>
        <p:spPr>
          <a:ln/>
        </p:spPr>
        <p:txBody>
          <a:bodyPr/>
          <a:lstStyle>
            <a:lvl1pPr>
              <a:defRPr/>
            </a:lvl1pPr>
          </a:lstStyle>
          <a:p>
            <a:pPr>
              <a:defRPr/>
            </a:pPr>
            <a:fld id="{384B82E1-2B5E-41CE-B8EF-79337047AFD6}" type="slidenum">
              <a:rPr lang="en-GB" altLang="en-US"/>
              <a:pPr>
                <a:defRPr/>
              </a:pPr>
              <a:t>‹#›</a:t>
            </a:fld>
            <a:endParaRPr lang="en-GB" altLang="en-US"/>
          </a:p>
        </p:txBody>
      </p:sp>
    </p:spTree>
    <p:extLst>
      <p:ext uri="{BB962C8B-B14F-4D97-AF65-F5344CB8AC3E}">
        <p14:creationId xmlns:p14="http://schemas.microsoft.com/office/powerpoint/2010/main" val="196876287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smtClean="0"/>
              <a:t>Click to edit Master title style</a:t>
            </a:r>
            <a:endParaRPr lang="en-GB"/>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9" name="Rectangle 6"/>
          <p:cNvSpPr>
            <a:spLocks noGrp="1" noChangeArrowheads="1"/>
          </p:cNvSpPr>
          <p:nvPr>
            <p:ph type="sldNum" sz="quarter" idx="12"/>
          </p:nvPr>
        </p:nvSpPr>
        <p:spPr>
          <a:ln/>
        </p:spPr>
        <p:txBody>
          <a:bodyPr/>
          <a:lstStyle>
            <a:lvl1pPr>
              <a:defRPr/>
            </a:lvl1pPr>
          </a:lstStyle>
          <a:p>
            <a:pPr>
              <a:defRPr/>
            </a:pPr>
            <a:fld id="{CA52CC7C-CC61-4F99-8BAD-D3C318B2D2FA}" type="slidenum">
              <a:rPr lang="en-GB" altLang="en-US"/>
              <a:pPr>
                <a:defRPr/>
              </a:pPr>
              <a:t>‹#›</a:t>
            </a:fld>
            <a:endParaRPr lang="en-GB" altLang="en-US"/>
          </a:p>
        </p:txBody>
      </p:sp>
    </p:spTree>
    <p:extLst>
      <p:ext uri="{BB962C8B-B14F-4D97-AF65-F5344CB8AC3E}">
        <p14:creationId xmlns:p14="http://schemas.microsoft.com/office/powerpoint/2010/main" val="30100321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5" name="Rectangle 6"/>
          <p:cNvSpPr>
            <a:spLocks noGrp="1" noChangeArrowheads="1"/>
          </p:cNvSpPr>
          <p:nvPr>
            <p:ph type="sldNum" sz="quarter" idx="12"/>
          </p:nvPr>
        </p:nvSpPr>
        <p:spPr>
          <a:ln/>
        </p:spPr>
        <p:txBody>
          <a:bodyPr/>
          <a:lstStyle>
            <a:lvl1pPr>
              <a:defRPr/>
            </a:lvl1pPr>
          </a:lstStyle>
          <a:p>
            <a:pPr>
              <a:defRPr/>
            </a:pPr>
            <a:fld id="{E467C4D6-CDE8-4AE0-A960-5E190D82C3FE}" type="slidenum">
              <a:rPr lang="en-GB" altLang="en-US"/>
              <a:pPr>
                <a:defRPr/>
              </a:pPr>
              <a:t>‹#›</a:t>
            </a:fld>
            <a:endParaRPr lang="en-GB" altLang="en-US"/>
          </a:p>
        </p:txBody>
      </p:sp>
    </p:spTree>
    <p:extLst>
      <p:ext uri="{BB962C8B-B14F-4D97-AF65-F5344CB8AC3E}">
        <p14:creationId xmlns:p14="http://schemas.microsoft.com/office/powerpoint/2010/main" val="41441392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4" name="Rectangle 6"/>
          <p:cNvSpPr>
            <a:spLocks noGrp="1" noChangeArrowheads="1"/>
          </p:cNvSpPr>
          <p:nvPr>
            <p:ph type="sldNum" sz="quarter" idx="12"/>
          </p:nvPr>
        </p:nvSpPr>
        <p:spPr>
          <a:ln/>
        </p:spPr>
        <p:txBody>
          <a:bodyPr/>
          <a:lstStyle>
            <a:lvl1pPr>
              <a:defRPr/>
            </a:lvl1pPr>
          </a:lstStyle>
          <a:p>
            <a:pPr>
              <a:defRPr/>
            </a:pPr>
            <a:fld id="{A76A3390-2B00-47CF-9A05-3F67C2C4A01E}" type="slidenum">
              <a:rPr lang="en-GB" altLang="en-US"/>
              <a:pPr>
                <a:defRPr/>
              </a:pPr>
              <a:t>‹#›</a:t>
            </a:fld>
            <a:endParaRPr lang="en-GB" altLang="en-US"/>
          </a:p>
        </p:txBody>
      </p:sp>
    </p:spTree>
    <p:extLst>
      <p:ext uri="{BB962C8B-B14F-4D97-AF65-F5344CB8AC3E}">
        <p14:creationId xmlns:p14="http://schemas.microsoft.com/office/powerpoint/2010/main" val="415032155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smtClean="0"/>
              <a:t>Click to edit Master title style</a:t>
            </a:r>
            <a:endParaRPr lang="en-GB"/>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7" name="Rectangle 6"/>
          <p:cNvSpPr>
            <a:spLocks noGrp="1" noChangeArrowheads="1"/>
          </p:cNvSpPr>
          <p:nvPr>
            <p:ph type="sldNum" sz="quarter" idx="12"/>
          </p:nvPr>
        </p:nvSpPr>
        <p:spPr>
          <a:ln/>
        </p:spPr>
        <p:txBody>
          <a:bodyPr/>
          <a:lstStyle>
            <a:lvl1pPr>
              <a:defRPr/>
            </a:lvl1pPr>
          </a:lstStyle>
          <a:p>
            <a:pPr>
              <a:defRPr/>
            </a:pPr>
            <a:fld id="{805C0F95-5771-4E05-8C1C-A934BF707FAD}" type="slidenum">
              <a:rPr lang="en-GB" altLang="en-US"/>
              <a:pPr>
                <a:defRPr/>
              </a:pPr>
              <a:t>‹#›</a:t>
            </a:fld>
            <a:endParaRPr lang="en-GB" altLang="en-US"/>
          </a:p>
        </p:txBody>
      </p:sp>
    </p:spTree>
    <p:extLst>
      <p:ext uri="{BB962C8B-B14F-4D97-AF65-F5344CB8AC3E}">
        <p14:creationId xmlns:p14="http://schemas.microsoft.com/office/powerpoint/2010/main" val="367803552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smtClean="0"/>
              <a:t>Click to edit Master title style</a:t>
            </a:r>
            <a:endParaRPr lang="en-GB"/>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GB" noProof="0" smtClean="0"/>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7" name="Rectangle 6"/>
          <p:cNvSpPr>
            <a:spLocks noGrp="1" noChangeArrowheads="1"/>
          </p:cNvSpPr>
          <p:nvPr>
            <p:ph type="sldNum" sz="quarter" idx="12"/>
          </p:nvPr>
        </p:nvSpPr>
        <p:spPr>
          <a:ln/>
        </p:spPr>
        <p:txBody>
          <a:bodyPr/>
          <a:lstStyle>
            <a:lvl1pPr>
              <a:defRPr/>
            </a:lvl1pPr>
          </a:lstStyle>
          <a:p>
            <a:pPr>
              <a:defRPr/>
            </a:pPr>
            <a:fld id="{740BA300-97C8-4B1F-8F0D-CC9755309AF4}" type="slidenum">
              <a:rPr lang="en-GB" altLang="en-US"/>
              <a:pPr>
                <a:defRPr/>
              </a:pPr>
              <a:t>‹#›</a:t>
            </a:fld>
            <a:endParaRPr lang="en-GB" altLang="en-US"/>
          </a:p>
        </p:txBody>
      </p:sp>
    </p:spTree>
    <p:extLst>
      <p:ext uri="{BB962C8B-B14F-4D97-AF65-F5344CB8AC3E}">
        <p14:creationId xmlns:p14="http://schemas.microsoft.com/office/powerpoint/2010/main" val="85170352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6" Type="http://schemas.openxmlformats.org/officeDocument/2006/relationships/image" Target="../media/image1.png"/><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heme" Target="../theme/theme1.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395288" y="1339850"/>
            <a:ext cx="8229600" cy="9366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GB" altLang="en-US" smtClean="0"/>
              <a:t>Title</a:t>
            </a:r>
          </a:p>
        </p:txBody>
      </p:sp>
      <p:sp>
        <p:nvSpPr>
          <p:cNvPr id="1027" name="Rectangle 3"/>
          <p:cNvSpPr>
            <a:spLocks noGrp="1" noChangeArrowheads="1"/>
          </p:cNvSpPr>
          <p:nvPr>
            <p:ph type="body" idx="1"/>
          </p:nvPr>
        </p:nvSpPr>
        <p:spPr bwMode="auto">
          <a:xfrm>
            <a:off x="457200" y="2492375"/>
            <a:ext cx="8229600" cy="35290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fr-BE" altLang="en-US" smtClean="0"/>
              <a:t>Second level</a:t>
            </a:r>
            <a:endParaRPr lang="en-GB" altLang="en-US" smtClean="0"/>
          </a:p>
          <a:p>
            <a:pPr lvl="1"/>
            <a:r>
              <a:rPr lang="en-GB" altLang="en-US" smtClean="0"/>
              <a:t>Third level</a:t>
            </a:r>
          </a:p>
          <a:p>
            <a:pPr lvl="2"/>
            <a:r>
              <a:rPr lang="en-GB" altLang="en-US" smtClean="0"/>
              <a:t>- Fourth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400" smtClean="0">
                <a:solidFill>
                  <a:schemeClr val="tx1"/>
                </a:solidFill>
                <a:latin typeface="Arial" panose="020B0604020202020204" pitchFamily="34" charset="0"/>
              </a:defRPr>
            </a:lvl1pPr>
          </a:lstStyle>
          <a:p>
            <a:pPr>
              <a:defRPr/>
            </a:pPr>
            <a:endParaRPr lang="en-GB" altLang="en-US"/>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eaLnBrk="1" hangingPunct="1">
              <a:defRPr sz="1400" smtClean="0">
                <a:solidFill>
                  <a:schemeClr val="tx1"/>
                </a:solidFill>
                <a:latin typeface="Arial" panose="020B0604020202020204" pitchFamily="34" charset="0"/>
              </a:defRPr>
            </a:lvl1pPr>
          </a:lstStyle>
          <a:p>
            <a:pPr>
              <a:defRPr/>
            </a:pPr>
            <a:endParaRPr lang="en-GB" altLang="en-US"/>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400" smtClean="0">
                <a:solidFill>
                  <a:schemeClr val="tx1"/>
                </a:solidFill>
                <a:latin typeface="Arial" panose="020B0604020202020204" pitchFamily="34" charset="0"/>
              </a:defRPr>
            </a:lvl1pPr>
          </a:lstStyle>
          <a:p>
            <a:pPr>
              <a:defRPr/>
            </a:pPr>
            <a:fld id="{38971C4A-D608-4B69-A964-0CB465BCF2C9}" type="slidenum">
              <a:rPr lang="en-GB" altLang="en-US"/>
              <a:pPr>
                <a:defRPr/>
              </a:pPr>
              <a:t>‹#›</a:t>
            </a:fld>
            <a:endParaRPr lang="en-GB" altLang="en-US"/>
          </a:p>
        </p:txBody>
      </p:sp>
      <p:sp>
        <p:nvSpPr>
          <p:cNvPr id="15" name="Rectangle 14"/>
          <p:cNvSpPr/>
          <p:nvPr/>
        </p:nvSpPr>
        <p:spPr>
          <a:xfrm>
            <a:off x="0" y="0"/>
            <a:ext cx="9144000" cy="957263"/>
          </a:xfrm>
          <a:prstGeom prst="rect">
            <a:avLst/>
          </a:prstGeom>
          <a:solidFill>
            <a:srgbClr val="0F5494"/>
          </a:solidFill>
          <a:ln>
            <a:solidFill>
              <a:srgbClr val="0F5494"/>
            </a:solidFill>
          </a:ln>
          <a:effectLst/>
        </p:spPr>
        <p:style>
          <a:lnRef idx="1">
            <a:schemeClr val="accent1"/>
          </a:lnRef>
          <a:fillRef idx="3">
            <a:schemeClr val="accent1"/>
          </a:fillRef>
          <a:effectRef idx="2">
            <a:schemeClr val="accent1"/>
          </a:effectRef>
          <a:fontRef idx="minor">
            <a:schemeClr val="lt1"/>
          </a:fontRef>
        </p:style>
        <p:txBody>
          <a:bodyPr anchor="ctr"/>
          <a:lstStyle/>
          <a:p>
            <a:pPr algn="ctr" defTabSz="457200" eaLnBrk="1" fontAlgn="auto" hangingPunct="1">
              <a:spcBef>
                <a:spcPts val="0"/>
              </a:spcBef>
              <a:spcAft>
                <a:spcPts val="0"/>
              </a:spcAft>
              <a:defRPr/>
            </a:pPr>
            <a:endParaRPr lang="en-US" sz="1800"/>
          </a:p>
        </p:txBody>
      </p:sp>
      <p:sp>
        <p:nvSpPr>
          <p:cNvPr id="7" name="Rectangle 6"/>
          <p:cNvSpPr/>
          <p:nvPr/>
        </p:nvSpPr>
        <p:spPr>
          <a:xfrm>
            <a:off x="4262438" y="6659563"/>
            <a:ext cx="611187" cy="198437"/>
          </a:xfrm>
          <a:prstGeom prst="rect">
            <a:avLst/>
          </a:prstGeom>
          <a:solidFill>
            <a:srgbClr val="133176"/>
          </a:solidFill>
          <a:ln>
            <a:solidFill>
              <a:srgbClr val="133176"/>
            </a:solidFill>
          </a:ln>
        </p:spPr>
        <p:style>
          <a:lnRef idx="1">
            <a:schemeClr val="accent1"/>
          </a:lnRef>
          <a:fillRef idx="3">
            <a:schemeClr val="accent1"/>
          </a:fillRef>
          <a:effectRef idx="2">
            <a:schemeClr val="accent1"/>
          </a:effectRef>
          <a:fontRef idx="minor">
            <a:schemeClr val="lt1"/>
          </a:fontRef>
        </p:style>
        <p:txBody>
          <a:bodyPr anchor="ctr"/>
          <a:lstStyle/>
          <a:p>
            <a:pPr algn="ctr" defTabSz="457200" eaLnBrk="1" fontAlgn="auto" hangingPunct="1">
              <a:spcBef>
                <a:spcPts val="0"/>
              </a:spcBef>
              <a:spcAft>
                <a:spcPts val="0"/>
              </a:spcAft>
              <a:defRPr/>
            </a:pPr>
            <a:endParaRPr lang="en-US" sz="1800"/>
          </a:p>
        </p:txBody>
      </p:sp>
      <p:pic>
        <p:nvPicPr>
          <p:cNvPr id="1033" name="Picture 17" descr="LOGO CE_Vertical_EN_NEG_quadri_HR"/>
          <p:cNvPicPr>
            <a:picLocks noChangeAspect="1" noChangeArrowheads="1"/>
          </p:cNvPicPr>
          <p:nvPr userDrawn="1"/>
        </p:nvPicPr>
        <p:blipFill>
          <a:blip r:embed="rId16">
            <a:extLst>
              <a:ext uri="{28A0092B-C50C-407E-A947-70E740481C1C}">
                <a14:useLocalDpi xmlns:a14="http://schemas.microsoft.com/office/drawing/2010/main" val="0"/>
              </a:ext>
            </a:extLst>
          </a:blip>
          <a:srcRect/>
          <a:stretch>
            <a:fillRect/>
          </a:stretch>
        </p:blipFill>
        <p:spPr bwMode="auto">
          <a:xfrm>
            <a:off x="3957638" y="258763"/>
            <a:ext cx="1436687" cy="1004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 bg1="lt1" tx1="dk1" bg2="lt2" tx2="dk2" accent1="accent1" accent2="accent2" accent3="accent3" accent4="accent4" accent5="accent5" accent6="accent6" hlink="hlink" folHlink="folHlink"/>
  <p:sldLayoutIdLst>
    <p:sldLayoutId id="2147483677" r:id="rId1"/>
    <p:sldLayoutId id="2147483664" r:id="rId2"/>
    <p:sldLayoutId id="2147483665" r:id="rId3"/>
    <p:sldLayoutId id="2147483666" r:id="rId4"/>
    <p:sldLayoutId id="2147483667" r:id="rId5"/>
    <p:sldLayoutId id="2147483668" r:id="rId6"/>
    <p:sldLayoutId id="2147483669" r:id="rId7"/>
    <p:sldLayoutId id="2147483670" r:id="rId8"/>
    <p:sldLayoutId id="2147483671" r:id="rId9"/>
    <p:sldLayoutId id="2147483672" r:id="rId10"/>
    <p:sldLayoutId id="2147483673" r:id="rId11"/>
    <p:sldLayoutId id="2147483674" r:id="rId12"/>
    <p:sldLayoutId id="2147483675" r:id="rId13"/>
    <p:sldLayoutId id="2147483676" r:id="rId14"/>
  </p:sldLayoutIdLst>
  <p:txStyles>
    <p:titleStyle>
      <a:lvl1pPr marL="358775" algn="l" rtl="0" eaLnBrk="0" fontAlgn="base" hangingPunct="0">
        <a:spcBef>
          <a:spcPct val="0"/>
        </a:spcBef>
        <a:spcAft>
          <a:spcPct val="0"/>
        </a:spcAft>
        <a:defRPr sz="3000" b="1" kern="1200">
          <a:solidFill>
            <a:srgbClr val="0F5494"/>
          </a:solidFill>
          <a:latin typeface="+mj-lt"/>
          <a:ea typeface="+mj-ea"/>
          <a:cs typeface="+mj-cs"/>
        </a:defRPr>
      </a:lvl1pPr>
      <a:lvl2pPr marL="358775" algn="l" rtl="0" eaLnBrk="0" fontAlgn="base" hangingPunct="0">
        <a:spcBef>
          <a:spcPct val="0"/>
        </a:spcBef>
        <a:spcAft>
          <a:spcPct val="0"/>
        </a:spcAft>
        <a:defRPr sz="3000" b="1">
          <a:solidFill>
            <a:srgbClr val="0F5494"/>
          </a:solidFill>
          <a:latin typeface="Verdana" panose="020B0604030504040204" pitchFamily="34" charset="0"/>
        </a:defRPr>
      </a:lvl2pPr>
      <a:lvl3pPr marL="358775" algn="l" rtl="0" eaLnBrk="0" fontAlgn="base" hangingPunct="0">
        <a:spcBef>
          <a:spcPct val="0"/>
        </a:spcBef>
        <a:spcAft>
          <a:spcPct val="0"/>
        </a:spcAft>
        <a:defRPr sz="3000" b="1">
          <a:solidFill>
            <a:srgbClr val="0F5494"/>
          </a:solidFill>
          <a:latin typeface="Verdana" panose="020B0604030504040204" pitchFamily="34" charset="0"/>
        </a:defRPr>
      </a:lvl3pPr>
      <a:lvl4pPr marL="358775" algn="l" rtl="0" eaLnBrk="0" fontAlgn="base" hangingPunct="0">
        <a:spcBef>
          <a:spcPct val="0"/>
        </a:spcBef>
        <a:spcAft>
          <a:spcPct val="0"/>
        </a:spcAft>
        <a:defRPr sz="3000" b="1">
          <a:solidFill>
            <a:srgbClr val="0F5494"/>
          </a:solidFill>
          <a:latin typeface="Verdana" panose="020B0604030504040204" pitchFamily="34" charset="0"/>
        </a:defRPr>
      </a:lvl4pPr>
      <a:lvl5pPr marL="358775" algn="l" rtl="0" eaLnBrk="0" fontAlgn="base" hangingPunct="0">
        <a:spcBef>
          <a:spcPct val="0"/>
        </a:spcBef>
        <a:spcAft>
          <a:spcPct val="0"/>
        </a:spcAft>
        <a:defRPr sz="3000" b="1">
          <a:solidFill>
            <a:srgbClr val="0F5494"/>
          </a:solidFill>
          <a:latin typeface="Verdana" panose="020B0604030504040204" pitchFamily="34" charset="0"/>
        </a:defRPr>
      </a:lvl5pPr>
      <a:lvl6pPr marL="815975" algn="l" rtl="0" fontAlgn="base">
        <a:spcBef>
          <a:spcPct val="0"/>
        </a:spcBef>
        <a:spcAft>
          <a:spcPct val="0"/>
        </a:spcAft>
        <a:defRPr sz="3000" b="1">
          <a:solidFill>
            <a:srgbClr val="0F5494"/>
          </a:solidFill>
          <a:latin typeface="Verdana" panose="020B0604030504040204" pitchFamily="34" charset="0"/>
        </a:defRPr>
      </a:lvl6pPr>
      <a:lvl7pPr marL="1273175" algn="l" rtl="0" fontAlgn="base">
        <a:spcBef>
          <a:spcPct val="0"/>
        </a:spcBef>
        <a:spcAft>
          <a:spcPct val="0"/>
        </a:spcAft>
        <a:defRPr sz="3000" b="1">
          <a:solidFill>
            <a:srgbClr val="0F5494"/>
          </a:solidFill>
          <a:latin typeface="Verdana" panose="020B0604030504040204" pitchFamily="34" charset="0"/>
        </a:defRPr>
      </a:lvl7pPr>
      <a:lvl8pPr marL="1730375" algn="l" rtl="0" fontAlgn="base">
        <a:spcBef>
          <a:spcPct val="0"/>
        </a:spcBef>
        <a:spcAft>
          <a:spcPct val="0"/>
        </a:spcAft>
        <a:defRPr sz="3000" b="1">
          <a:solidFill>
            <a:srgbClr val="0F5494"/>
          </a:solidFill>
          <a:latin typeface="Verdana" panose="020B0604030504040204" pitchFamily="34" charset="0"/>
        </a:defRPr>
      </a:lvl8pPr>
      <a:lvl9pPr marL="2187575" algn="l" rtl="0" fontAlgn="base">
        <a:spcBef>
          <a:spcPct val="0"/>
        </a:spcBef>
        <a:spcAft>
          <a:spcPct val="0"/>
        </a:spcAft>
        <a:defRPr sz="3000" b="1">
          <a:solidFill>
            <a:srgbClr val="0F5494"/>
          </a:solidFill>
          <a:latin typeface="Verdana" panose="020B0604030504040204" pitchFamily="34" charset="0"/>
        </a:defRPr>
      </a:lvl9pPr>
    </p:titleStyle>
    <p:bodyStyle>
      <a:lvl1pPr marL="342900" indent="-342900" algn="l" rtl="0" eaLnBrk="0" fontAlgn="base" hangingPunct="0">
        <a:spcBef>
          <a:spcPct val="20000"/>
        </a:spcBef>
        <a:spcAft>
          <a:spcPct val="0"/>
        </a:spcAft>
        <a:buClr>
          <a:schemeClr val="bg1"/>
        </a:buClr>
        <a:buChar char="•"/>
        <a:defRPr sz="2400" i="1" kern="1200">
          <a:solidFill>
            <a:srgbClr val="0F5494"/>
          </a:solidFill>
          <a:latin typeface="+mn-lt"/>
          <a:ea typeface="+mn-ea"/>
          <a:cs typeface="+mn-cs"/>
        </a:defRPr>
      </a:lvl1pPr>
      <a:lvl2pPr marL="742950" indent="-285750" algn="l" rtl="0" eaLnBrk="0" fontAlgn="base" hangingPunct="0">
        <a:spcBef>
          <a:spcPct val="20000"/>
        </a:spcBef>
        <a:spcAft>
          <a:spcPct val="0"/>
        </a:spcAft>
        <a:buClr>
          <a:srgbClr val="009FBA"/>
        </a:buClr>
        <a:buChar char="•"/>
        <a:defRPr sz="2000" b="1" kern="1200">
          <a:solidFill>
            <a:srgbClr val="0F5494"/>
          </a:solidFill>
          <a:latin typeface="+mn-lt"/>
          <a:ea typeface="+mn-ea"/>
          <a:cs typeface="+mn-cs"/>
        </a:defRPr>
      </a:lvl2pPr>
      <a:lvl3pPr marL="1143000" indent="-228600" algn="l" rtl="0" eaLnBrk="0" fontAlgn="base" hangingPunct="0">
        <a:spcBef>
          <a:spcPct val="20000"/>
        </a:spcBef>
        <a:spcAft>
          <a:spcPct val="0"/>
        </a:spcAft>
        <a:defRPr sz="1400" kern="1200">
          <a:solidFill>
            <a:srgbClr val="0F5494"/>
          </a:solidFill>
          <a:latin typeface="+mn-lt"/>
          <a:ea typeface="+mn-ea"/>
          <a:cs typeface="+mn-cs"/>
        </a:defRPr>
      </a:lvl3pPr>
      <a:lvl4pPr marL="1600200" indent="-228600" algn="l" rtl="0" eaLnBrk="0" fontAlgn="base" hangingPunct="0">
        <a:spcBef>
          <a:spcPct val="20000"/>
        </a:spcBef>
        <a:spcAft>
          <a:spcPct val="0"/>
        </a:spcAft>
        <a:buChar char="–"/>
        <a:defRPr sz="2000" kern="1200">
          <a:solidFill>
            <a:schemeClr val="tx1"/>
          </a:solidFill>
          <a:latin typeface="Arial" panose="020B0604020202020204" pitchFamily="34" charset="0"/>
          <a:ea typeface="+mn-ea"/>
          <a:cs typeface="+mn-cs"/>
        </a:defRPr>
      </a:lvl4pPr>
      <a:lvl5pPr marL="2057400" indent="-228600" algn="l" rtl="0" eaLnBrk="0" fontAlgn="base" hangingPunct="0">
        <a:spcBef>
          <a:spcPct val="20000"/>
        </a:spcBef>
        <a:spcAft>
          <a:spcPct val="0"/>
        </a:spcAft>
        <a:buChar char="»"/>
        <a:defRPr sz="2000" kern="1200">
          <a:solidFill>
            <a:schemeClr val="tx1"/>
          </a:solidFill>
          <a:latin typeface="Arial" panose="020B0604020202020204" pitchFamily="34" charset="0"/>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1.xml"/><Relationship Id="rId1" Type="http://schemas.openxmlformats.org/officeDocument/2006/relationships/vmlDrawing" Target="../drawings/vmlDrawing1.vml"/><Relationship Id="rId4" Type="http://schemas.openxmlformats.org/officeDocument/2006/relationships/image" Target="../media/image3.png"/></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hyperlink" Target="http://ec.europa.eu/transparency/regdoc/?fuseaction=list&amp;coteId=3&amp;year=2017&amp;number=1122&amp;version=ALL&amp;language=en" TargetMode="Externa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hyperlink" Target="https://ec.europa.eu/europeaid/funding/about-calls-tender/procedures-and-practical-guide-prag/diems_en" TargetMode="Externa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image" Target="../media/image6.emf"/><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hyperlink" Target="https://ec.europa.eu/europeaid/funding/about-calls-tender/procedures-and-practical-guide-prag/diems_en" TargetMode="Externa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3" Type="http://schemas.openxmlformats.org/officeDocument/2006/relationships/image" Target="../media/image6.emf"/><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3" Type="http://schemas.openxmlformats.org/officeDocument/2006/relationships/hyperlink" Target="mailto:NEAR-TWINNING@ec.Europa.eu" TargetMode="External"/><Relationship Id="rId2" Type="http://schemas.openxmlformats.org/officeDocument/2006/relationships/slideLayout" Target="../slideLayouts/slideLayout1.xml"/><Relationship Id="rId1" Type="http://schemas.openxmlformats.org/officeDocument/2006/relationships/vmlDrawing" Target="../drawings/vmlDrawing2.vml"/><Relationship Id="rId5" Type="http://schemas.openxmlformats.org/officeDocument/2006/relationships/image" Target="../media/image3.png"/><Relationship Id="rId4" Type="http://schemas.openxmlformats.org/officeDocument/2006/relationships/oleObject" Target="../embeddings/oleObject2.bin"/></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122" name="Object 2"/>
          <p:cNvGraphicFramePr>
            <a:graphicFrameLocks noChangeAspect="1"/>
          </p:cNvGraphicFramePr>
          <p:nvPr/>
        </p:nvGraphicFramePr>
        <p:xfrm>
          <a:off x="8172450" y="0"/>
          <a:ext cx="971550" cy="971550"/>
        </p:xfrm>
        <a:graphic>
          <a:graphicData uri="http://schemas.openxmlformats.org/presentationml/2006/ole">
            <mc:AlternateContent xmlns:mc="http://schemas.openxmlformats.org/markup-compatibility/2006">
              <mc:Choice xmlns:v="urn:schemas-microsoft-com:vml" Requires="v">
                <p:oleObj spid="_x0000_s5156" name="Picture" r:id="rId3" imgW="1514196" imgH="1514196" progId="StaticMetafile">
                  <p:embed/>
                </p:oleObj>
              </mc:Choice>
              <mc:Fallback>
                <p:oleObj name="Picture" r:id="rId3" imgW="1514196" imgH="1514196" progId="StaticMetafile">
                  <p:embed/>
                  <p:pic>
                    <p:nvPicPr>
                      <p:cNvPr id="0" name="Object 2"/>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8172450" y="0"/>
                        <a:ext cx="971550" cy="9715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oleObj>
              </mc:Fallback>
            </mc:AlternateContent>
          </a:graphicData>
        </a:graphic>
      </p:graphicFrame>
      <p:sp>
        <p:nvSpPr>
          <p:cNvPr id="89091" name="Rectangle 3"/>
          <p:cNvSpPr>
            <a:spLocks noGrp="1" noChangeArrowheads="1"/>
          </p:cNvSpPr>
          <p:nvPr>
            <p:ph type="subTitle" idx="1"/>
          </p:nvPr>
        </p:nvSpPr>
        <p:spPr>
          <a:xfrm>
            <a:off x="539750" y="2420938"/>
            <a:ext cx="7848600" cy="574675"/>
          </a:xfrm>
        </p:spPr>
        <p:txBody>
          <a:bodyPr/>
          <a:lstStyle/>
          <a:p>
            <a:pPr algn="ctr" eaLnBrk="1" hangingPunct="1">
              <a:defRPr/>
            </a:pPr>
            <a:r>
              <a:rPr lang="en-US" altLang="en-US" b="0" i="1" dirty="0" smtClean="0">
                <a:effectLst>
                  <a:outerShdw blurRad="38100" dist="38100" dir="2700000" algn="tl">
                    <a:srgbClr val="C0C0C0"/>
                  </a:outerShdw>
                </a:effectLst>
              </a:rPr>
              <a:t>Twinning Manual 2017 - update 2018 What you can and cannot do</a:t>
            </a:r>
            <a:endParaRPr lang="en-GB" altLang="en-US" dirty="0" smtClean="0"/>
          </a:p>
        </p:txBody>
      </p:sp>
      <p:sp>
        <p:nvSpPr>
          <p:cNvPr id="89092" name="Text Box 4"/>
          <p:cNvSpPr txBox="1">
            <a:spLocks noChangeArrowheads="1"/>
          </p:cNvSpPr>
          <p:nvPr/>
        </p:nvSpPr>
        <p:spPr bwMode="auto">
          <a:xfrm>
            <a:off x="539750" y="4653136"/>
            <a:ext cx="7848600" cy="132343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eaLnBrk="1" hangingPunct="1">
              <a:spcBef>
                <a:spcPct val="50000"/>
              </a:spcBef>
              <a:defRPr/>
            </a:pPr>
            <a:r>
              <a:rPr lang="en-GB" altLang="en-US" sz="3200" dirty="0" smtClean="0">
                <a:solidFill>
                  <a:srgbClr val="FFD624"/>
                </a:solidFill>
                <a:effectLst>
                  <a:outerShdw blurRad="38100" dist="38100" dir="2700000" algn="tl">
                    <a:srgbClr val="C0C0C0"/>
                  </a:outerShdw>
                </a:effectLst>
                <a:latin typeface="Arial Rounded MT Bold" pitchFamily="34" charset="0"/>
                <a:cs typeface="Arial" panose="020B0604020202020204" pitchFamily="34" charset="0"/>
              </a:rPr>
              <a:t>DG NEAR – Unit C3 – Twinning Team</a:t>
            </a:r>
          </a:p>
          <a:p>
            <a:pPr algn="ctr" eaLnBrk="1" hangingPunct="1">
              <a:spcBef>
                <a:spcPct val="50000"/>
              </a:spcBef>
              <a:defRPr/>
            </a:pPr>
            <a:r>
              <a:rPr lang="fr-BE" altLang="en-US" sz="3200" dirty="0" smtClean="0">
                <a:solidFill>
                  <a:srgbClr val="FFD624"/>
                </a:solidFill>
                <a:effectLst>
                  <a:outerShdw blurRad="38100" dist="38100" dir="2700000" algn="tl">
                    <a:srgbClr val="C0C0C0"/>
                  </a:outerShdw>
                </a:effectLst>
                <a:latin typeface="Arial Rounded MT Bold" pitchFamily="34" charset="0"/>
                <a:cs typeface="Arial" panose="020B0604020202020204" pitchFamily="34" charset="0"/>
              </a:rPr>
              <a:t>RTA Training, 2July </a:t>
            </a:r>
            <a:r>
              <a:rPr lang="fr-BE" altLang="en-US" sz="3200" dirty="0">
                <a:solidFill>
                  <a:srgbClr val="FFD624"/>
                </a:solidFill>
                <a:effectLst>
                  <a:outerShdw blurRad="38100" dist="38100" dir="2700000" algn="tl">
                    <a:srgbClr val="C0C0C0"/>
                  </a:outerShdw>
                </a:effectLst>
                <a:latin typeface="Arial Rounded MT Bold" pitchFamily="34" charset="0"/>
                <a:cs typeface="Arial" panose="020B0604020202020204" pitchFamily="34" charset="0"/>
              </a:rPr>
              <a:t>2019</a:t>
            </a:r>
            <a:endParaRPr lang="en-US" altLang="en-US" sz="3200" dirty="0">
              <a:solidFill>
                <a:srgbClr val="FFD624"/>
              </a:solidFill>
              <a:effectLst>
                <a:outerShdw blurRad="38100" dist="38100" dir="2700000" algn="tl">
                  <a:srgbClr val="C0C0C0"/>
                </a:outerShdw>
              </a:effectLst>
              <a:latin typeface="Arial Rounded MT Bold" pitchFamily="34" charset="0"/>
              <a:cs typeface="Arial" panose="020B0604020202020204" pitchFamily="34" charset="0"/>
            </a:endParaRP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a:xfrm>
            <a:off x="395536" y="1196752"/>
            <a:ext cx="8229600" cy="936625"/>
          </a:xfrm>
        </p:spPr>
        <p:txBody>
          <a:bodyPr/>
          <a:lstStyle/>
          <a:p>
            <a:pPr eaLnBrk="1" hangingPunct="1"/>
            <a:r>
              <a:rPr lang="en-GB" altLang="en-US" dirty="0" smtClean="0"/>
              <a:t>Annex A1–Description of the Action</a:t>
            </a:r>
            <a:endParaRPr lang="en-US" altLang="en-US" dirty="0" smtClean="0"/>
          </a:p>
        </p:txBody>
      </p:sp>
      <p:sp>
        <p:nvSpPr>
          <p:cNvPr id="15363" name="Rectangle 3"/>
          <p:cNvSpPr>
            <a:spLocks noGrp="1" noChangeArrowheads="1"/>
          </p:cNvSpPr>
          <p:nvPr>
            <p:ph type="body" idx="1"/>
          </p:nvPr>
        </p:nvSpPr>
        <p:spPr/>
        <p:txBody>
          <a:bodyPr/>
          <a:lstStyle/>
          <a:p>
            <a:pPr eaLnBrk="1" hangingPunct="1">
              <a:buClr>
                <a:srgbClr val="0F5494"/>
              </a:buClr>
            </a:pPr>
            <a:r>
              <a:rPr lang="en-US" altLang="en-US" sz="2000" dirty="0" smtClean="0">
                <a:solidFill>
                  <a:srgbClr val="FF0000"/>
                </a:solidFill>
              </a:rPr>
              <a:t>Twinning Fiche + MS Proposal + Rolling work plan and STE CVs</a:t>
            </a:r>
            <a:r>
              <a:rPr lang="en-US" altLang="en-US" sz="2000" dirty="0" smtClean="0"/>
              <a:t>;</a:t>
            </a:r>
          </a:p>
          <a:p>
            <a:pPr eaLnBrk="1" hangingPunct="1">
              <a:buClr>
                <a:srgbClr val="0F5494"/>
              </a:buClr>
            </a:pPr>
            <a:endParaRPr lang="en-US" altLang="en-US" sz="2000" dirty="0" smtClean="0"/>
          </a:p>
          <a:p>
            <a:pPr eaLnBrk="1" hangingPunct="1">
              <a:buClr>
                <a:srgbClr val="0F5494"/>
              </a:buClr>
            </a:pPr>
            <a:r>
              <a:rPr lang="en-US" altLang="en-US" sz="2000" dirty="0" smtClean="0">
                <a:solidFill>
                  <a:srgbClr val="DC280A"/>
                </a:solidFill>
              </a:rPr>
              <a:t>Clear benchmarks</a:t>
            </a:r>
            <a:r>
              <a:rPr lang="en-US" altLang="en-US" sz="2000" dirty="0" smtClean="0"/>
              <a:t> to allow for close monitoring of progress towards the final results;</a:t>
            </a:r>
          </a:p>
          <a:p>
            <a:pPr eaLnBrk="1" hangingPunct="1">
              <a:buClr>
                <a:srgbClr val="0F5494"/>
              </a:buClr>
            </a:pPr>
            <a:endParaRPr lang="en-US" altLang="en-US" sz="2000" dirty="0" smtClean="0"/>
          </a:p>
          <a:p>
            <a:pPr eaLnBrk="1" hangingPunct="1">
              <a:buClr>
                <a:srgbClr val="0F5494"/>
              </a:buClr>
            </a:pPr>
            <a:r>
              <a:rPr lang="en-US" altLang="en-US" sz="2000" dirty="0" smtClean="0"/>
              <a:t>Rolling work plan must be a </a:t>
            </a:r>
            <a:r>
              <a:rPr lang="en-US" altLang="en-US" sz="2000" dirty="0" smtClean="0">
                <a:solidFill>
                  <a:srgbClr val="DC280A"/>
                </a:solidFill>
              </a:rPr>
              <a:t>joint MS/BC exercise;</a:t>
            </a:r>
          </a:p>
          <a:p>
            <a:pPr eaLnBrk="1" hangingPunct="1">
              <a:buClr>
                <a:srgbClr val="0F5494"/>
              </a:buClr>
            </a:pPr>
            <a:endParaRPr lang="en-US" altLang="en-US" sz="2000" dirty="0" smtClean="0"/>
          </a:p>
          <a:p>
            <a:pPr eaLnBrk="1" hangingPunct="1">
              <a:buClr>
                <a:srgbClr val="0F5494"/>
              </a:buClr>
            </a:pPr>
            <a:r>
              <a:rPr lang="en-US" altLang="en-US" sz="2000" dirty="0" smtClean="0">
                <a:solidFill>
                  <a:srgbClr val="FF0000"/>
                </a:solidFill>
              </a:rPr>
              <a:t>Flexibility/adaptability</a:t>
            </a:r>
            <a:r>
              <a:rPr lang="en-US" altLang="en-US" sz="2000" dirty="0" smtClean="0"/>
              <a:t> shall be incorporated;</a:t>
            </a:r>
          </a:p>
        </p:txBody>
      </p:sp>
    </p:spTree>
  </p:cSld>
  <p:clrMapOvr>
    <a:masterClrMapping/>
  </p:clrMapOv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a:xfrm>
            <a:off x="395536" y="1196752"/>
            <a:ext cx="8229600" cy="936625"/>
          </a:xfrm>
        </p:spPr>
        <p:txBody>
          <a:bodyPr/>
          <a:lstStyle/>
          <a:p>
            <a:pPr eaLnBrk="1" hangingPunct="1"/>
            <a:r>
              <a:rPr lang="fr-BE" altLang="en-US" dirty="0" err="1" smtClean="0"/>
              <a:t>Mandatory</a:t>
            </a:r>
            <a:r>
              <a:rPr lang="fr-BE" altLang="en-US" dirty="0" smtClean="0"/>
              <a:t> </a:t>
            </a:r>
            <a:r>
              <a:rPr lang="fr-BE" altLang="en-US" dirty="0" err="1" smtClean="0"/>
              <a:t>results</a:t>
            </a:r>
            <a:endParaRPr lang="en-US" altLang="en-US" dirty="0" smtClean="0"/>
          </a:p>
        </p:txBody>
      </p:sp>
      <p:sp>
        <p:nvSpPr>
          <p:cNvPr id="15363" name="Rectangle 3"/>
          <p:cNvSpPr>
            <a:spLocks noGrp="1" noChangeArrowheads="1"/>
          </p:cNvSpPr>
          <p:nvPr>
            <p:ph type="body" idx="1"/>
          </p:nvPr>
        </p:nvSpPr>
        <p:spPr>
          <a:xfrm>
            <a:off x="457200" y="2276873"/>
            <a:ext cx="8229600" cy="3744516"/>
          </a:xfrm>
        </p:spPr>
        <p:txBody>
          <a:bodyPr/>
          <a:lstStyle/>
          <a:p>
            <a:pPr eaLnBrk="1" hangingPunct="1">
              <a:buClr>
                <a:srgbClr val="0F5494"/>
              </a:buClr>
            </a:pPr>
            <a:r>
              <a:rPr lang="en-US" altLang="en-US" sz="2000" dirty="0" smtClean="0">
                <a:solidFill>
                  <a:srgbClr val="DC280A"/>
                </a:solidFill>
              </a:rPr>
              <a:t>Concrete operational</a:t>
            </a:r>
            <a:r>
              <a:rPr lang="en-US" altLang="en-US" sz="2000" dirty="0" smtClean="0"/>
              <a:t> results;</a:t>
            </a:r>
          </a:p>
          <a:p>
            <a:pPr eaLnBrk="1" hangingPunct="1">
              <a:buClr>
                <a:srgbClr val="0F5494"/>
              </a:buClr>
            </a:pPr>
            <a:endParaRPr lang="en-US" altLang="en-US" sz="2000" dirty="0" smtClean="0"/>
          </a:p>
          <a:p>
            <a:pPr eaLnBrk="1" hangingPunct="1">
              <a:buClr>
                <a:srgbClr val="0F5494"/>
              </a:buClr>
            </a:pPr>
            <a:r>
              <a:rPr lang="en-US" altLang="en-US" sz="2000" dirty="0" smtClean="0"/>
              <a:t>‘mandatory results’ should be achieved by </a:t>
            </a:r>
            <a:r>
              <a:rPr lang="en-US" altLang="en-US" sz="2000" dirty="0" smtClean="0">
                <a:solidFill>
                  <a:srgbClr val="DC280A"/>
                </a:solidFill>
              </a:rPr>
              <a:t>limited, well-defined, measurable</a:t>
            </a:r>
            <a:r>
              <a:rPr lang="en-US" altLang="en-US" sz="2000" dirty="0" smtClean="0"/>
              <a:t> and precise institutional targets;</a:t>
            </a:r>
          </a:p>
          <a:p>
            <a:pPr eaLnBrk="1" hangingPunct="1">
              <a:buClr>
                <a:srgbClr val="0F5494"/>
              </a:buClr>
            </a:pPr>
            <a:endParaRPr lang="en-US" altLang="en-US" sz="2000" dirty="0"/>
          </a:p>
          <a:p>
            <a:pPr eaLnBrk="1" hangingPunct="1">
              <a:buClr>
                <a:srgbClr val="0F5494"/>
              </a:buClr>
            </a:pPr>
            <a:r>
              <a:rPr lang="en-US" altLang="en-US" sz="2000" dirty="0" smtClean="0"/>
              <a:t>‘mandatory results’ must </a:t>
            </a:r>
            <a:r>
              <a:rPr lang="en-US" altLang="en-US" sz="2000" dirty="0" smtClean="0">
                <a:solidFill>
                  <a:srgbClr val="FF0000"/>
                </a:solidFill>
              </a:rPr>
              <a:t>keep as a minimum the level of ambition of the twinning fiche</a:t>
            </a:r>
            <a:r>
              <a:rPr lang="en-US" altLang="en-US" sz="2000" dirty="0" smtClean="0"/>
              <a:t>;</a:t>
            </a:r>
          </a:p>
          <a:p>
            <a:pPr marL="0" indent="0" eaLnBrk="1" hangingPunct="1">
              <a:buClr>
                <a:srgbClr val="0F5494"/>
              </a:buClr>
              <a:buNone/>
            </a:pPr>
            <a:endParaRPr lang="en-US" altLang="en-US" sz="2000" dirty="0" smtClean="0"/>
          </a:p>
          <a:p>
            <a:pPr eaLnBrk="1" hangingPunct="1">
              <a:buClr>
                <a:srgbClr val="0F5494"/>
              </a:buClr>
            </a:pPr>
            <a:r>
              <a:rPr lang="en-US" altLang="en-US" sz="2000" dirty="0" smtClean="0"/>
              <a:t>Achievements of mandatory results should be </a:t>
            </a:r>
            <a:r>
              <a:rPr lang="en-US" altLang="en-US" sz="2000" dirty="0" smtClean="0">
                <a:solidFill>
                  <a:srgbClr val="FF0000"/>
                </a:solidFill>
              </a:rPr>
              <a:t>maintained after the end of implementation, disseminated and consolidated</a:t>
            </a:r>
            <a:r>
              <a:rPr lang="en-US" altLang="en-US" sz="2000" dirty="0" smtClean="0"/>
              <a:t>.</a:t>
            </a:r>
          </a:p>
        </p:txBody>
      </p:sp>
    </p:spTree>
    <p:extLst>
      <p:ext uri="{BB962C8B-B14F-4D97-AF65-F5344CB8AC3E}">
        <p14:creationId xmlns:p14="http://schemas.microsoft.com/office/powerpoint/2010/main" val="411493579"/>
      </p:ext>
    </p:extLst>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p:cNvSpPr>
            <a:spLocks noGrp="1" noChangeArrowheads="1"/>
          </p:cNvSpPr>
          <p:nvPr>
            <p:ph type="title"/>
          </p:nvPr>
        </p:nvSpPr>
        <p:spPr>
          <a:xfrm>
            <a:off x="395288" y="981075"/>
            <a:ext cx="8229600" cy="936625"/>
          </a:xfrm>
        </p:spPr>
        <p:txBody>
          <a:bodyPr/>
          <a:lstStyle/>
          <a:p>
            <a:pPr eaLnBrk="1" hangingPunct="1"/>
            <a:r>
              <a:rPr lang="en-US" altLang="en-US" dirty="0" smtClean="0"/>
              <a:t>Twinning Review Missions</a:t>
            </a:r>
          </a:p>
        </p:txBody>
      </p:sp>
      <p:sp>
        <p:nvSpPr>
          <p:cNvPr id="27651" name="Rectangle 3"/>
          <p:cNvSpPr>
            <a:spLocks noGrp="1" noChangeArrowheads="1"/>
          </p:cNvSpPr>
          <p:nvPr>
            <p:ph type="body" idx="1"/>
          </p:nvPr>
        </p:nvSpPr>
        <p:spPr/>
        <p:txBody>
          <a:bodyPr/>
          <a:lstStyle/>
          <a:p>
            <a:pPr eaLnBrk="1" hangingPunct="1">
              <a:lnSpc>
                <a:spcPct val="90000"/>
              </a:lnSpc>
              <a:buClr>
                <a:srgbClr val="0F5494"/>
              </a:buClr>
            </a:pPr>
            <a:r>
              <a:rPr lang="en-IE" altLang="en-US" sz="2000" dirty="0" smtClean="0"/>
              <a:t>Each project can be followed, </a:t>
            </a:r>
            <a:r>
              <a:rPr lang="en-IE" altLang="en-US" sz="2000" dirty="0" smtClean="0">
                <a:solidFill>
                  <a:srgbClr val="FF0000"/>
                </a:solidFill>
              </a:rPr>
              <a:t>6 to 12 months after its finalisation</a:t>
            </a:r>
            <a:r>
              <a:rPr lang="en-IE" altLang="en-US" sz="2000" dirty="0" smtClean="0"/>
              <a:t>, by a Twinning Review Mission; </a:t>
            </a:r>
          </a:p>
          <a:p>
            <a:pPr eaLnBrk="1" hangingPunct="1">
              <a:lnSpc>
                <a:spcPct val="90000"/>
              </a:lnSpc>
              <a:buClr>
                <a:srgbClr val="0F5494"/>
              </a:buClr>
            </a:pPr>
            <a:endParaRPr lang="en-IE" altLang="en-US" sz="2000" dirty="0" smtClean="0"/>
          </a:p>
          <a:p>
            <a:pPr eaLnBrk="1" hangingPunct="1">
              <a:lnSpc>
                <a:spcPct val="90000"/>
              </a:lnSpc>
              <a:buClr>
                <a:srgbClr val="0F5494"/>
              </a:buClr>
            </a:pPr>
            <a:r>
              <a:rPr lang="en-IE" altLang="en-US" sz="2000" dirty="0" smtClean="0"/>
              <a:t>This mission aims at reporting whether </a:t>
            </a:r>
            <a:r>
              <a:rPr lang="en-IE" altLang="en-US" sz="2000" dirty="0" smtClean="0">
                <a:solidFill>
                  <a:srgbClr val="FF0000"/>
                </a:solidFill>
              </a:rPr>
              <a:t>sustainable impacts </a:t>
            </a:r>
            <a:r>
              <a:rPr lang="en-IE" altLang="en-US" sz="2000" dirty="0" smtClean="0"/>
              <a:t>or spin offs have been observed after Twinning project finalisation;</a:t>
            </a:r>
          </a:p>
          <a:p>
            <a:pPr eaLnBrk="1" hangingPunct="1">
              <a:lnSpc>
                <a:spcPct val="90000"/>
              </a:lnSpc>
              <a:buClr>
                <a:srgbClr val="0F5494"/>
              </a:buClr>
            </a:pPr>
            <a:endParaRPr lang="en-IE" altLang="en-US" sz="2000" dirty="0" smtClean="0"/>
          </a:p>
          <a:p>
            <a:pPr eaLnBrk="1" hangingPunct="1">
              <a:lnSpc>
                <a:spcPct val="90000"/>
              </a:lnSpc>
              <a:buClr>
                <a:srgbClr val="0F5494"/>
              </a:buClr>
            </a:pPr>
            <a:r>
              <a:rPr lang="en-IE" altLang="en-US" sz="2000" dirty="0" smtClean="0"/>
              <a:t>Twinning Review Missions are organized and financed by </a:t>
            </a:r>
            <a:r>
              <a:rPr lang="en-IE" altLang="en-US" sz="2000" dirty="0" smtClean="0">
                <a:solidFill>
                  <a:srgbClr val="FF0000"/>
                </a:solidFill>
              </a:rPr>
              <a:t>TAIEX instrument;</a:t>
            </a:r>
          </a:p>
          <a:p>
            <a:pPr eaLnBrk="1" hangingPunct="1">
              <a:lnSpc>
                <a:spcPct val="90000"/>
              </a:lnSpc>
              <a:buClr>
                <a:srgbClr val="0F5494"/>
              </a:buClr>
            </a:pPr>
            <a:endParaRPr lang="en-IE" altLang="en-US" sz="2000" dirty="0">
              <a:solidFill>
                <a:srgbClr val="FF0000"/>
              </a:solidFill>
            </a:endParaRPr>
          </a:p>
          <a:p>
            <a:pPr eaLnBrk="1" hangingPunct="1">
              <a:lnSpc>
                <a:spcPct val="90000"/>
              </a:lnSpc>
              <a:buClr>
                <a:srgbClr val="0F5494"/>
              </a:buClr>
            </a:pPr>
            <a:r>
              <a:rPr lang="en-IE" altLang="en-US" sz="2000" dirty="0" smtClean="0">
                <a:solidFill>
                  <a:srgbClr val="FF0000"/>
                </a:solidFill>
              </a:rPr>
              <a:t>RTA, BC PL and another former RTA or former STE in similar project. </a:t>
            </a:r>
          </a:p>
          <a:p>
            <a:pPr eaLnBrk="1" hangingPunct="1">
              <a:lnSpc>
                <a:spcPct val="90000"/>
              </a:lnSpc>
              <a:buFontTx/>
              <a:buNone/>
            </a:pPr>
            <a:endParaRPr lang="en-IE" altLang="en-US" sz="2000" dirty="0" smtClean="0"/>
          </a:p>
        </p:txBody>
      </p:sp>
    </p:spTree>
  </p:cSld>
  <p:clrMapOvr>
    <a:masterClrMapping/>
  </p:clrMapOv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err="1" smtClean="0"/>
              <a:t>Annex</a:t>
            </a:r>
            <a:r>
              <a:rPr lang="fr-BE" dirty="0" smtClean="0"/>
              <a:t> A2 - General Conditions</a:t>
            </a:r>
            <a:endParaRPr lang="en-GB" dirty="0"/>
          </a:p>
        </p:txBody>
      </p:sp>
      <p:sp>
        <p:nvSpPr>
          <p:cNvPr id="3" name="Content Placeholder 2"/>
          <p:cNvSpPr>
            <a:spLocks noGrp="1"/>
          </p:cNvSpPr>
          <p:nvPr>
            <p:ph idx="1"/>
          </p:nvPr>
        </p:nvSpPr>
        <p:spPr/>
        <p:txBody>
          <a:bodyPr/>
          <a:lstStyle/>
          <a:p>
            <a:pPr>
              <a:buClr>
                <a:srgbClr val="002060"/>
              </a:buClr>
            </a:pPr>
            <a:r>
              <a:rPr lang="fr-BE" dirty="0" smtClean="0">
                <a:solidFill>
                  <a:schemeClr val="accent2">
                    <a:lumMod val="75000"/>
                  </a:schemeClr>
                </a:solidFill>
              </a:rPr>
              <a:t>Be </a:t>
            </a:r>
            <a:r>
              <a:rPr lang="fr-BE" dirty="0" err="1" smtClean="0">
                <a:solidFill>
                  <a:schemeClr val="accent2">
                    <a:lumMod val="75000"/>
                  </a:schemeClr>
                </a:solidFill>
              </a:rPr>
              <a:t>careful</a:t>
            </a:r>
            <a:r>
              <a:rPr lang="fr-BE" dirty="0" smtClean="0">
                <a:solidFill>
                  <a:schemeClr val="accent2">
                    <a:lumMod val="75000"/>
                  </a:schemeClr>
                </a:solidFill>
              </a:rPr>
              <a:t> </a:t>
            </a:r>
            <a:r>
              <a:rPr lang="fr-BE" dirty="0" err="1" smtClean="0">
                <a:solidFill>
                  <a:schemeClr val="accent2">
                    <a:lumMod val="75000"/>
                  </a:schemeClr>
                </a:solidFill>
              </a:rPr>
              <a:t>with</a:t>
            </a:r>
            <a:r>
              <a:rPr lang="fr-BE" dirty="0" smtClean="0">
                <a:solidFill>
                  <a:schemeClr val="accent2">
                    <a:lumMod val="75000"/>
                  </a:schemeClr>
                </a:solidFill>
              </a:rPr>
              <a:t> </a:t>
            </a:r>
            <a:r>
              <a:rPr lang="fr-BE" dirty="0" err="1" smtClean="0">
                <a:solidFill>
                  <a:schemeClr val="accent2">
                    <a:lumMod val="75000"/>
                  </a:schemeClr>
                </a:solidFill>
              </a:rPr>
              <a:t>supplementary</a:t>
            </a:r>
            <a:r>
              <a:rPr lang="fr-BE" dirty="0" smtClean="0">
                <a:solidFill>
                  <a:schemeClr val="accent2">
                    <a:lumMod val="75000"/>
                  </a:schemeClr>
                </a:solidFill>
              </a:rPr>
              <a:t> provisions and </a:t>
            </a:r>
            <a:r>
              <a:rPr lang="fr-BE" dirty="0" err="1" smtClean="0">
                <a:solidFill>
                  <a:schemeClr val="accent2">
                    <a:lumMod val="75000"/>
                  </a:schemeClr>
                </a:solidFill>
              </a:rPr>
              <a:t>derogations</a:t>
            </a:r>
            <a:r>
              <a:rPr lang="fr-BE" dirty="0" smtClean="0">
                <a:solidFill>
                  <a:schemeClr val="accent2">
                    <a:lumMod val="75000"/>
                  </a:schemeClr>
                </a:solidFill>
              </a:rPr>
              <a:t> as per </a:t>
            </a:r>
            <a:r>
              <a:rPr lang="fr-BE" dirty="0" err="1" smtClean="0">
                <a:solidFill>
                  <a:schemeClr val="accent2">
                    <a:lumMod val="75000"/>
                  </a:schemeClr>
                </a:solidFill>
              </a:rPr>
              <a:t>Special</a:t>
            </a:r>
            <a:r>
              <a:rPr lang="fr-BE" dirty="0" smtClean="0">
                <a:solidFill>
                  <a:schemeClr val="accent2">
                    <a:lumMod val="75000"/>
                  </a:schemeClr>
                </a:solidFill>
              </a:rPr>
              <a:t> Conditions – Art 7;</a:t>
            </a:r>
          </a:p>
          <a:p>
            <a:pPr>
              <a:buClr>
                <a:srgbClr val="002060"/>
              </a:buClr>
            </a:pPr>
            <a:r>
              <a:rPr lang="fr-BE" dirty="0" smtClean="0">
                <a:solidFill>
                  <a:schemeClr val="accent2">
                    <a:lumMod val="75000"/>
                  </a:schemeClr>
                </a:solidFill>
              </a:rPr>
              <a:t>States </a:t>
            </a:r>
            <a:r>
              <a:rPr lang="fr-BE" dirty="0" err="1" smtClean="0">
                <a:solidFill>
                  <a:schemeClr val="accent2">
                    <a:lumMod val="75000"/>
                  </a:schemeClr>
                </a:solidFill>
              </a:rPr>
              <a:t>rules</a:t>
            </a:r>
            <a:r>
              <a:rPr lang="fr-BE" dirty="0" smtClean="0">
                <a:solidFill>
                  <a:schemeClr val="accent2">
                    <a:lumMod val="75000"/>
                  </a:schemeClr>
                </a:solidFill>
              </a:rPr>
              <a:t> on: data protection, </a:t>
            </a:r>
            <a:r>
              <a:rPr lang="fr-BE" dirty="0" err="1" smtClean="0">
                <a:solidFill>
                  <a:schemeClr val="accent2">
                    <a:lumMod val="75000"/>
                  </a:schemeClr>
                </a:solidFill>
              </a:rPr>
              <a:t>liability</a:t>
            </a:r>
            <a:r>
              <a:rPr lang="fr-BE" dirty="0" smtClean="0">
                <a:solidFill>
                  <a:schemeClr val="accent2">
                    <a:lumMod val="75000"/>
                  </a:schemeClr>
                </a:solidFill>
              </a:rPr>
              <a:t>, </a:t>
            </a:r>
            <a:r>
              <a:rPr lang="fr-BE" dirty="0" err="1" smtClean="0">
                <a:solidFill>
                  <a:schemeClr val="accent2">
                    <a:lumMod val="75000"/>
                  </a:schemeClr>
                </a:solidFill>
              </a:rPr>
              <a:t>conflict</a:t>
            </a:r>
            <a:r>
              <a:rPr lang="fr-BE" dirty="0" smtClean="0">
                <a:solidFill>
                  <a:schemeClr val="accent2">
                    <a:lumMod val="75000"/>
                  </a:schemeClr>
                </a:solidFill>
              </a:rPr>
              <a:t> of </a:t>
            </a:r>
            <a:r>
              <a:rPr lang="fr-BE" dirty="0" err="1" smtClean="0">
                <a:solidFill>
                  <a:schemeClr val="accent2">
                    <a:lumMod val="75000"/>
                  </a:schemeClr>
                </a:solidFill>
              </a:rPr>
              <a:t>interest</a:t>
            </a:r>
            <a:r>
              <a:rPr lang="fr-BE" dirty="0" smtClean="0">
                <a:solidFill>
                  <a:schemeClr val="accent2">
                    <a:lumMod val="75000"/>
                  </a:schemeClr>
                </a:solidFill>
              </a:rPr>
              <a:t>, </a:t>
            </a:r>
            <a:r>
              <a:rPr lang="fr-BE" dirty="0" err="1" smtClean="0">
                <a:solidFill>
                  <a:schemeClr val="accent2">
                    <a:lumMod val="75000"/>
                  </a:schemeClr>
                </a:solidFill>
              </a:rPr>
              <a:t>confidentality</a:t>
            </a:r>
            <a:r>
              <a:rPr lang="fr-BE" dirty="0" smtClean="0">
                <a:solidFill>
                  <a:schemeClr val="accent2">
                    <a:lumMod val="75000"/>
                  </a:schemeClr>
                </a:solidFill>
              </a:rPr>
              <a:t>, </a:t>
            </a:r>
            <a:r>
              <a:rPr lang="fr-BE" dirty="0" err="1" smtClean="0">
                <a:solidFill>
                  <a:schemeClr val="accent2">
                    <a:lumMod val="75000"/>
                  </a:schemeClr>
                </a:solidFill>
              </a:rPr>
              <a:t>visibility</a:t>
            </a:r>
            <a:r>
              <a:rPr lang="fr-BE" dirty="0" smtClean="0">
                <a:solidFill>
                  <a:schemeClr val="accent2">
                    <a:lumMod val="75000"/>
                  </a:schemeClr>
                </a:solidFill>
              </a:rPr>
              <a:t>, suspension/</a:t>
            </a:r>
            <a:r>
              <a:rPr lang="fr-BE" dirty="0" err="1" smtClean="0">
                <a:solidFill>
                  <a:schemeClr val="accent2">
                    <a:lumMod val="75000"/>
                  </a:schemeClr>
                </a:solidFill>
              </a:rPr>
              <a:t>termination</a:t>
            </a:r>
            <a:r>
              <a:rPr lang="fr-BE" dirty="0" smtClean="0">
                <a:solidFill>
                  <a:schemeClr val="accent2">
                    <a:lumMod val="75000"/>
                  </a:schemeClr>
                </a:solidFill>
              </a:rPr>
              <a:t>, </a:t>
            </a:r>
            <a:r>
              <a:rPr lang="fr-BE" dirty="0" err="1" smtClean="0">
                <a:solidFill>
                  <a:schemeClr val="accent2">
                    <a:lumMod val="75000"/>
                  </a:schemeClr>
                </a:solidFill>
              </a:rPr>
              <a:t>payments</a:t>
            </a:r>
            <a:r>
              <a:rPr lang="fr-BE" dirty="0" smtClean="0">
                <a:solidFill>
                  <a:schemeClr val="accent2">
                    <a:lumMod val="75000"/>
                  </a:schemeClr>
                </a:solidFill>
              </a:rPr>
              <a:t>, record </a:t>
            </a:r>
            <a:r>
              <a:rPr lang="fr-BE" dirty="0" err="1" smtClean="0">
                <a:solidFill>
                  <a:schemeClr val="accent2">
                    <a:lumMod val="75000"/>
                  </a:schemeClr>
                </a:solidFill>
              </a:rPr>
              <a:t>keeping</a:t>
            </a:r>
            <a:r>
              <a:rPr lang="fr-BE" dirty="0" smtClean="0">
                <a:solidFill>
                  <a:schemeClr val="accent2">
                    <a:lumMod val="75000"/>
                  </a:schemeClr>
                </a:solidFill>
              </a:rPr>
              <a:t>);</a:t>
            </a:r>
          </a:p>
          <a:p>
            <a:pPr>
              <a:buClr>
                <a:srgbClr val="002060"/>
              </a:buClr>
            </a:pPr>
            <a:r>
              <a:rPr lang="fr-BE" dirty="0" err="1" smtClean="0">
                <a:solidFill>
                  <a:schemeClr val="accent2">
                    <a:lumMod val="75000"/>
                  </a:schemeClr>
                </a:solidFill>
              </a:rPr>
              <a:t>See</a:t>
            </a:r>
            <a:r>
              <a:rPr lang="fr-BE" dirty="0" smtClean="0">
                <a:solidFill>
                  <a:schemeClr val="accent2">
                    <a:lumMod val="75000"/>
                  </a:schemeClr>
                </a:solidFill>
              </a:rPr>
              <a:t> </a:t>
            </a:r>
            <a:r>
              <a:rPr lang="fr-BE" dirty="0" err="1" smtClean="0">
                <a:solidFill>
                  <a:schemeClr val="accent2">
                    <a:lumMod val="75000"/>
                  </a:schemeClr>
                </a:solidFill>
              </a:rPr>
              <a:t>Annex</a:t>
            </a:r>
            <a:r>
              <a:rPr lang="fr-BE" dirty="0" smtClean="0">
                <a:solidFill>
                  <a:schemeClr val="accent2">
                    <a:lumMod val="75000"/>
                  </a:schemeClr>
                </a:solidFill>
              </a:rPr>
              <a:t> A7 for: </a:t>
            </a:r>
            <a:r>
              <a:rPr lang="fr-BE" dirty="0" err="1">
                <a:solidFill>
                  <a:schemeClr val="accent2">
                    <a:lumMod val="75000"/>
                  </a:schemeClr>
                </a:solidFill>
              </a:rPr>
              <a:t>a</a:t>
            </a:r>
            <a:r>
              <a:rPr lang="fr-BE" dirty="0" err="1" smtClean="0">
                <a:solidFill>
                  <a:schemeClr val="accent2">
                    <a:lumMod val="75000"/>
                  </a:schemeClr>
                </a:solidFill>
              </a:rPr>
              <a:t>mendments</a:t>
            </a:r>
            <a:r>
              <a:rPr lang="fr-BE" dirty="0" smtClean="0">
                <a:solidFill>
                  <a:schemeClr val="accent2">
                    <a:lumMod val="75000"/>
                  </a:schemeClr>
                </a:solidFill>
              </a:rPr>
              <a:t> to the </a:t>
            </a:r>
            <a:r>
              <a:rPr lang="fr-BE" dirty="0" err="1" smtClean="0">
                <a:solidFill>
                  <a:schemeClr val="accent2">
                    <a:lumMod val="75000"/>
                  </a:schemeClr>
                </a:solidFill>
              </a:rPr>
              <a:t>contract</a:t>
            </a:r>
            <a:r>
              <a:rPr lang="fr-BE" dirty="0" smtClean="0">
                <a:solidFill>
                  <a:schemeClr val="accent2">
                    <a:lumMod val="75000"/>
                  </a:schemeClr>
                </a:solidFill>
              </a:rPr>
              <a:t>, </a:t>
            </a:r>
            <a:r>
              <a:rPr lang="fr-BE" dirty="0" err="1" smtClean="0">
                <a:solidFill>
                  <a:schemeClr val="accent2">
                    <a:lumMod val="75000"/>
                  </a:schemeClr>
                </a:solidFill>
              </a:rPr>
              <a:t>reporting</a:t>
            </a:r>
            <a:r>
              <a:rPr lang="fr-BE" dirty="0" smtClean="0">
                <a:solidFill>
                  <a:schemeClr val="accent2">
                    <a:lumMod val="75000"/>
                  </a:schemeClr>
                </a:solidFill>
              </a:rPr>
              <a:t> and </a:t>
            </a:r>
            <a:r>
              <a:rPr lang="fr-BE" dirty="0" err="1" smtClean="0">
                <a:solidFill>
                  <a:schemeClr val="accent2">
                    <a:lumMod val="75000"/>
                  </a:schemeClr>
                </a:solidFill>
              </a:rPr>
              <a:t>eligibility</a:t>
            </a:r>
            <a:r>
              <a:rPr lang="fr-BE" dirty="0" smtClean="0">
                <a:solidFill>
                  <a:schemeClr val="accent2">
                    <a:lumMod val="75000"/>
                  </a:schemeClr>
                </a:solidFill>
              </a:rPr>
              <a:t> of </a:t>
            </a:r>
            <a:r>
              <a:rPr lang="fr-BE" dirty="0" err="1" smtClean="0">
                <a:solidFill>
                  <a:schemeClr val="accent2">
                    <a:lumMod val="75000"/>
                  </a:schemeClr>
                </a:solidFill>
              </a:rPr>
              <a:t>costs</a:t>
            </a:r>
            <a:r>
              <a:rPr lang="fr-BE" dirty="0" smtClean="0">
                <a:solidFill>
                  <a:schemeClr val="accent2">
                    <a:lumMod val="75000"/>
                  </a:schemeClr>
                </a:solidFill>
              </a:rPr>
              <a:t>.</a:t>
            </a:r>
          </a:p>
          <a:p>
            <a:endParaRPr lang="en-GB" dirty="0"/>
          </a:p>
        </p:txBody>
      </p:sp>
    </p:spTree>
    <p:extLst>
      <p:ext uri="{BB962C8B-B14F-4D97-AF65-F5344CB8AC3E}">
        <p14:creationId xmlns:p14="http://schemas.microsoft.com/office/powerpoint/2010/main" val="58002580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p:cNvSpPr>
            <a:spLocks noGrp="1" noChangeArrowheads="1"/>
          </p:cNvSpPr>
          <p:nvPr>
            <p:ph type="title"/>
          </p:nvPr>
        </p:nvSpPr>
        <p:spPr>
          <a:xfrm>
            <a:off x="468313" y="981075"/>
            <a:ext cx="8229600" cy="1143000"/>
          </a:xfrm>
        </p:spPr>
        <p:txBody>
          <a:bodyPr/>
          <a:lstStyle/>
          <a:p>
            <a:pPr eaLnBrk="1" hangingPunct="1"/>
            <a:r>
              <a:rPr lang="en-US" altLang="en-US" dirty="0" smtClean="0"/>
              <a:t>Annex A3 Budget</a:t>
            </a:r>
          </a:p>
        </p:txBody>
      </p:sp>
      <p:sp>
        <p:nvSpPr>
          <p:cNvPr id="31747" name="Rectangle 3"/>
          <p:cNvSpPr>
            <a:spLocks noGrp="1" noChangeArrowheads="1"/>
          </p:cNvSpPr>
          <p:nvPr>
            <p:ph type="body" idx="1"/>
          </p:nvPr>
        </p:nvSpPr>
        <p:spPr>
          <a:xfrm>
            <a:off x="473024" y="1916832"/>
            <a:ext cx="8229600" cy="3529013"/>
          </a:xfrm>
        </p:spPr>
        <p:txBody>
          <a:bodyPr/>
          <a:lstStyle/>
          <a:p>
            <a:pPr eaLnBrk="1" hangingPunct="1"/>
            <a:r>
              <a:rPr lang="en-US" altLang="en-US" sz="2000" dirty="0" smtClean="0"/>
              <a:t>Initially, at the signature of the contract, it corresponds to the </a:t>
            </a:r>
            <a:r>
              <a:rPr lang="en-US" altLang="en-US" sz="2000" dirty="0" smtClean="0">
                <a:solidFill>
                  <a:srgbClr val="FF0000"/>
                </a:solidFill>
              </a:rPr>
              <a:t>budget</a:t>
            </a:r>
            <a:r>
              <a:rPr lang="en-US" altLang="en-US" sz="2000" dirty="0" smtClean="0"/>
              <a:t> sent by EU MS </a:t>
            </a:r>
            <a:r>
              <a:rPr lang="en-US" altLang="en-US" sz="2000" dirty="0" smtClean="0">
                <a:solidFill>
                  <a:srgbClr val="FF0000"/>
                </a:solidFill>
              </a:rPr>
              <a:t>within the proposal</a:t>
            </a:r>
            <a:r>
              <a:rPr lang="en-US" altLang="en-US" sz="2000" dirty="0" smtClean="0"/>
              <a:t> plus corrections applied during contracting phase;</a:t>
            </a:r>
          </a:p>
          <a:p>
            <a:pPr eaLnBrk="1" hangingPunct="1"/>
            <a:endParaRPr lang="en-US" altLang="en-US" sz="2000" dirty="0" smtClean="0"/>
          </a:p>
          <a:p>
            <a:pPr eaLnBrk="1" hangingPunct="1"/>
            <a:r>
              <a:rPr lang="en-US" altLang="en-US" sz="2000" dirty="0" smtClean="0">
                <a:solidFill>
                  <a:srgbClr val="FF0000"/>
                </a:solidFill>
              </a:rPr>
              <a:t>Simplified cost options</a:t>
            </a:r>
            <a:r>
              <a:rPr lang="en-US" altLang="en-US" sz="2000" dirty="0" smtClean="0">
                <a:solidFill>
                  <a:srgbClr val="0070C0"/>
                </a:solidFill>
              </a:rPr>
              <a:t>;</a:t>
            </a:r>
            <a:endParaRPr lang="en-US" altLang="en-US" sz="2000" dirty="0" smtClean="0">
              <a:solidFill>
                <a:srgbClr val="FF0000"/>
              </a:solidFill>
            </a:endParaRPr>
          </a:p>
          <a:p>
            <a:pPr eaLnBrk="1" hangingPunct="1"/>
            <a:endParaRPr lang="en-US" altLang="en-US" sz="2000" dirty="0" smtClean="0">
              <a:solidFill>
                <a:srgbClr val="FF0000"/>
              </a:solidFill>
            </a:endParaRPr>
          </a:p>
          <a:p>
            <a:pPr eaLnBrk="1" hangingPunct="1"/>
            <a:r>
              <a:rPr lang="en-US" altLang="en-US" sz="2000" dirty="0" smtClean="0">
                <a:solidFill>
                  <a:srgbClr val="FF0000"/>
                </a:solidFill>
              </a:rPr>
              <a:t>Budget headings</a:t>
            </a:r>
            <a:r>
              <a:rPr lang="en-US" altLang="en-US" sz="2000" dirty="0" smtClean="0"/>
              <a:t>: RTA, Horizontal activities and Components;</a:t>
            </a:r>
          </a:p>
          <a:p>
            <a:pPr eaLnBrk="1" hangingPunct="1"/>
            <a:endParaRPr lang="en-US" altLang="en-US" sz="2000" dirty="0" smtClean="0"/>
          </a:p>
          <a:p>
            <a:pPr eaLnBrk="1" hangingPunct="1"/>
            <a:r>
              <a:rPr lang="en-US" altLang="en-US" sz="2000" dirty="0" smtClean="0">
                <a:solidFill>
                  <a:srgbClr val="FF0000"/>
                </a:solidFill>
              </a:rPr>
              <a:t>Dossier with information regarding how the unit costs have been fixed shall be annex to the Budget</a:t>
            </a:r>
            <a:r>
              <a:rPr lang="en-US" altLang="en-US" sz="2000" dirty="0" smtClean="0"/>
              <a:t>;</a:t>
            </a:r>
            <a:endParaRPr lang="en-US" altLang="en-US" sz="2000" dirty="0"/>
          </a:p>
          <a:p>
            <a:pPr eaLnBrk="1" hangingPunct="1"/>
            <a:endParaRPr lang="en-US" altLang="en-US" sz="2000" dirty="0" smtClean="0">
              <a:solidFill>
                <a:srgbClr val="FF0000"/>
              </a:solidFill>
            </a:endParaRPr>
          </a:p>
          <a:p>
            <a:pPr eaLnBrk="1" hangingPunct="1"/>
            <a:r>
              <a:rPr lang="en-US" altLang="en-US" sz="2000" dirty="0" smtClean="0">
                <a:solidFill>
                  <a:srgbClr val="FF0000"/>
                </a:solidFill>
              </a:rPr>
              <a:t>Twinning Project Support Costs, Reserves and Indirect Costs</a:t>
            </a:r>
            <a:r>
              <a:rPr lang="en-US" altLang="en-US" sz="2000" dirty="0" smtClean="0"/>
              <a:t>;</a:t>
            </a:r>
          </a:p>
          <a:p>
            <a:pPr eaLnBrk="1" hangingPunct="1"/>
            <a:endParaRPr lang="en-US" altLang="en-US" sz="2000" dirty="0" smtClean="0"/>
          </a:p>
          <a:p>
            <a:pPr eaLnBrk="1" hangingPunct="1"/>
            <a:endParaRPr lang="en-US" altLang="en-US" sz="2000" dirty="0" smtClean="0"/>
          </a:p>
        </p:txBody>
      </p:sp>
    </p:spTree>
  </p:cSld>
  <p:clrMapOvr>
    <a:masterClrMapping/>
  </p:clrMapOvr>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p:cNvSpPr>
            <a:spLocks noGrp="1" noChangeArrowheads="1"/>
          </p:cNvSpPr>
          <p:nvPr>
            <p:ph type="title"/>
          </p:nvPr>
        </p:nvSpPr>
        <p:spPr>
          <a:xfrm>
            <a:off x="474376" y="764704"/>
            <a:ext cx="8229600" cy="1143000"/>
          </a:xfrm>
        </p:spPr>
        <p:txBody>
          <a:bodyPr/>
          <a:lstStyle/>
          <a:p>
            <a:pPr eaLnBrk="1" hangingPunct="1"/>
            <a:r>
              <a:rPr lang="en-US" altLang="en-US" dirty="0" smtClean="0"/>
              <a:t>Simplified cost options</a:t>
            </a:r>
          </a:p>
        </p:txBody>
      </p:sp>
      <p:sp>
        <p:nvSpPr>
          <p:cNvPr id="31747" name="Rectangle 3"/>
          <p:cNvSpPr>
            <a:spLocks noGrp="1" noChangeArrowheads="1"/>
          </p:cNvSpPr>
          <p:nvPr>
            <p:ph type="body" idx="1"/>
          </p:nvPr>
        </p:nvSpPr>
        <p:spPr>
          <a:xfrm>
            <a:off x="474376" y="1700808"/>
            <a:ext cx="8229600" cy="3529013"/>
          </a:xfrm>
        </p:spPr>
        <p:txBody>
          <a:bodyPr/>
          <a:lstStyle/>
          <a:p>
            <a:pPr eaLnBrk="1" hangingPunct="1"/>
            <a:r>
              <a:rPr lang="en-US" altLang="en-US" sz="1800" dirty="0" smtClean="0">
                <a:solidFill>
                  <a:srgbClr val="FF0000"/>
                </a:solidFill>
              </a:rPr>
              <a:t>Unit cost</a:t>
            </a:r>
            <a:r>
              <a:rPr lang="en-US" altLang="en-US" sz="1800" dirty="0" smtClean="0"/>
              <a:t>: cost </a:t>
            </a:r>
            <a:r>
              <a:rPr lang="en-US" altLang="en-US" sz="1600" dirty="0" smtClean="0"/>
              <a:t>for</a:t>
            </a:r>
            <a:r>
              <a:rPr lang="en-US" altLang="en-US" sz="1800" dirty="0" smtClean="0"/>
              <a:t> one category of items agreed by the Contracting Authority. It is important to prove what was the process that led to the definition of these unit costs (</a:t>
            </a:r>
            <a:r>
              <a:rPr lang="en-US" altLang="en-US" sz="1800" dirty="0" err="1" smtClean="0"/>
              <a:t>e.g</a:t>
            </a:r>
            <a:r>
              <a:rPr lang="en-US" altLang="en-US" sz="1800" dirty="0"/>
              <a:t> </a:t>
            </a:r>
            <a:r>
              <a:rPr lang="en-US" altLang="en-US" sz="1800" dirty="0" smtClean="0"/>
              <a:t>travel cost needing quotation, </a:t>
            </a:r>
            <a:r>
              <a:rPr lang="en-US" altLang="en-US" sz="1800" dirty="0" err="1" smtClean="0"/>
              <a:t>etc</a:t>
            </a:r>
            <a:r>
              <a:rPr lang="en-US" altLang="en-US" sz="1800" dirty="0" smtClean="0"/>
              <a:t>).</a:t>
            </a:r>
          </a:p>
          <a:p>
            <a:pPr eaLnBrk="1" hangingPunct="1"/>
            <a:endParaRPr lang="en-US" altLang="en-US" sz="1800" dirty="0"/>
          </a:p>
          <a:p>
            <a:pPr eaLnBrk="1" hangingPunct="1"/>
            <a:r>
              <a:rPr lang="en-US" altLang="en-US" sz="1800" dirty="0" smtClean="0">
                <a:solidFill>
                  <a:srgbClr val="FF0000"/>
                </a:solidFill>
              </a:rPr>
              <a:t>Flat Rate</a:t>
            </a:r>
            <a:r>
              <a:rPr lang="en-US" altLang="en-US" sz="1800" dirty="0" smtClean="0"/>
              <a:t>: unit cost established for one category of item (twinning project support cost).</a:t>
            </a:r>
          </a:p>
          <a:p>
            <a:pPr eaLnBrk="1" hangingPunct="1"/>
            <a:endParaRPr lang="en-US" altLang="en-US" sz="1800" dirty="0"/>
          </a:p>
          <a:p>
            <a:pPr eaLnBrk="1" hangingPunct="1"/>
            <a:r>
              <a:rPr lang="en-US" altLang="en-US" sz="1800" dirty="0" smtClean="0">
                <a:solidFill>
                  <a:srgbClr val="FF0000"/>
                </a:solidFill>
              </a:rPr>
              <a:t>Real costs</a:t>
            </a:r>
            <a:r>
              <a:rPr lang="en-US" altLang="en-US" sz="1800" dirty="0" smtClean="0"/>
              <a:t>: paid against invoice (e.g. audit cost, interpretation, venues, </a:t>
            </a:r>
            <a:r>
              <a:rPr lang="en-US" altLang="en-US" sz="1800" dirty="0" err="1" smtClean="0"/>
              <a:t>etc</a:t>
            </a:r>
            <a:r>
              <a:rPr lang="en-US" altLang="en-US" sz="1800" dirty="0" smtClean="0"/>
              <a:t>).</a:t>
            </a:r>
          </a:p>
          <a:p>
            <a:pPr eaLnBrk="1" hangingPunct="1"/>
            <a:endParaRPr lang="en-US" altLang="en-US" sz="1800" dirty="0"/>
          </a:p>
          <a:p>
            <a:pPr eaLnBrk="1" hangingPunct="1"/>
            <a:endParaRPr lang="en-US" altLang="en-US" sz="1800" dirty="0" smtClean="0"/>
          </a:p>
        </p:txBody>
      </p:sp>
      <p:sp>
        <p:nvSpPr>
          <p:cNvPr id="2" name="TextBox 1"/>
          <p:cNvSpPr txBox="1"/>
          <p:nvPr/>
        </p:nvSpPr>
        <p:spPr>
          <a:xfrm>
            <a:off x="827584" y="5647060"/>
            <a:ext cx="7344816" cy="646331"/>
          </a:xfrm>
          <a:prstGeom prst="rect">
            <a:avLst/>
          </a:prstGeom>
          <a:noFill/>
          <a:ln w="38100">
            <a:solidFill>
              <a:srgbClr val="FF0000"/>
            </a:solidFill>
          </a:ln>
        </p:spPr>
        <p:txBody>
          <a:bodyPr wrap="square" rtlCol="0">
            <a:spAutoFit/>
          </a:bodyPr>
          <a:lstStyle/>
          <a:p>
            <a:r>
              <a:rPr lang="fr-BE" b="1" dirty="0" smtClean="0"/>
              <a:t>All records (</a:t>
            </a:r>
            <a:r>
              <a:rPr lang="fr-BE" b="1" dirty="0" err="1" smtClean="0"/>
              <a:t>including</a:t>
            </a:r>
            <a:r>
              <a:rPr lang="fr-BE" b="1" dirty="0" smtClean="0"/>
              <a:t> </a:t>
            </a:r>
            <a:r>
              <a:rPr lang="fr-BE" b="1" dirty="0" err="1" smtClean="0"/>
              <a:t>invoices</a:t>
            </a:r>
            <a:r>
              <a:rPr lang="fr-BE" b="1" dirty="0" smtClean="0"/>
              <a:t>, reports, </a:t>
            </a:r>
            <a:r>
              <a:rPr lang="fr-BE" b="1" dirty="0" err="1" smtClean="0"/>
              <a:t>certificates</a:t>
            </a:r>
            <a:r>
              <a:rPr lang="fr-BE" b="1" dirty="0" smtClean="0"/>
              <a:t>, etc.) </a:t>
            </a:r>
            <a:r>
              <a:rPr lang="fr-BE" b="1" dirty="0" err="1" smtClean="0"/>
              <a:t>shall</a:t>
            </a:r>
            <a:r>
              <a:rPr lang="fr-BE" b="1" dirty="0" smtClean="0"/>
              <a:t> </a:t>
            </a:r>
            <a:r>
              <a:rPr lang="fr-BE" b="1" dirty="0" err="1" smtClean="0"/>
              <a:t>be</a:t>
            </a:r>
            <a:r>
              <a:rPr lang="fr-BE" b="1" dirty="0" smtClean="0"/>
              <a:t> </a:t>
            </a:r>
            <a:r>
              <a:rPr lang="fr-BE" b="1" dirty="0" err="1" smtClean="0"/>
              <a:t>kept</a:t>
            </a:r>
            <a:r>
              <a:rPr lang="fr-BE" b="1" dirty="0" smtClean="0"/>
              <a:t> for a </a:t>
            </a:r>
            <a:r>
              <a:rPr lang="fr-BE" b="1" dirty="0" err="1" smtClean="0"/>
              <a:t>period</a:t>
            </a:r>
            <a:r>
              <a:rPr lang="fr-BE" b="1" dirty="0" smtClean="0"/>
              <a:t> of 5 </a:t>
            </a:r>
            <a:r>
              <a:rPr lang="fr-BE" b="1" dirty="0" err="1" smtClean="0"/>
              <a:t>years</a:t>
            </a:r>
            <a:r>
              <a:rPr lang="fr-BE" b="1" dirty="0" smtClean="0"/>
              <a:t> </a:t>
            </a:r>
            <a:r>
              <a:rPr lang="fr-BE" b="1" dirty="0" err="1" smtClean="0"/>
              <a:t>after</a:t>
            </a:r>
            <a:r>
              <a:rPr lang="fr-BE" b="1" dirty="0" smtClean="0"/>
              <a:t> the administrative </a:t>
            </a:r>
            <a:r>
              <a:rPr lang="fr-BE" b="1" dirty="0" err="1" smtClean="0"/>
              <a:t>closure</a:t>
            </a:r>
            <a:r>
              <a:rPr lang="fr-BE" b="1" dirty="0" smtClean="0"/>
              <a:t> of the </a:t>
            </a:r>
            <a:r>
              <a:rPr lang="fr-BE" b="1" dirty="0" err="1" smtClean="0"/>
              <a:t>project</a:t>
            </a:r>
            <a:r>
              <a:rPr lang="fr-BE" b="1" dirty="0"/>
              <a:t> </a:t>
            </a:r>
            <a:r>
              <a:rPr lang="fr-BE" b="1" dirty="0" smtClean="0"/>
              <a:t>as per article 16.7 of the General Conditions.</a:t>
            </a:r>
            <a:endParaRPr lang="en-GB" b="1" dirty="0"/>
          </a:p>
        </p:txBody>
      </p:sp>
    </p:spTree>
    <p:extLst>
      <p:ext uri="{BB962C8B-B14F-4D97-AF65-F5344CB8AC3E}">
        <p14:creationId xmlns:p14="http://schemas.microsoft.com/office/powerpoint/2010/main" val="1465564294"/>
      </p:ext>
    </p:extLst>
  </p:cSld>
  <p:clrMapOvr>
    <a:masterClrMapping/>
  </p:clrMapOv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z="2400" dirty="0" smtClean="0"/>
              <a:t>Commission Decision – 1122 of 2017 </a:t>
            </a:r>
            <a:r>
              <a:rPr lang="en-GB" dirty="0" smtClean="0"/>
              <a:t/>
            </a:r>
            <a:br>
              <a:rPr lang="en-GB" dirty="0" smtClean="0"/>
            </a:br>
            <a:r>
              <a:rPr lang="en-GB" sz="1600" dirty="0" smtClean="0">
                <a:solidFill>
                  <a:srgbClr val="FF0000"/>
                </a:solidFill>
              </a:rPr>
              <a:t>defining the methodology for unit cost items and flat rates in the contract </a:t>
            </a:r>
            <a:endParaRPr lang="en-GB" sz="1800" dirty="0"/>
          </a:p>
        </p:txBody>
      </p:sp>
      <p:sp>
        <p:nvSpPr>
          <p:cNvPr id="3" name="Content Placeholder 2"/>
          <p:cNvSpPr>
            <a:spLocks noGrp="1"/>
          </p:cNvSpPr>
          <p:nvPr>
            <p:ph idx="1"/>
          </p:nvPr>
        </p:nvSpPr>
        <p:spPr/>
        <p:txBody>
          <a:bodyPr/>
          <a:lstStyle/>
          <a:p>
            <a:pPr lvl="0"/>
            <a:r>
              <a:rPr lang="en-GB" sz="1800" dirty="0" smtClean="0"/>
              <a:t>Secures compliance of Twinning with FR </a:t>
            </a:r>
            <a:r>
              <a:rPr lang="en-GB" sz="1800" dirty="0"/>
              <a:t>Art </a:t>
            </a:r>
            <a:r>
              <a:rPr lang="en-GB" sz="1800" dirty="0" smtClean="0"/>
              <a:t>124 and defines the very existence of  the </a:t>
            </a:r>
            <a:r>
              <a:rPr lang="en-GB" sz="1800" dirty="0"/>
              <a:t>Twinning manual </a:t>
            </a:r>
            <a:endParaRPr lang="en-GB" sz="1800" dirty="0" smtClean="0"/>
          </a:p>
          <a:p>
            <a:pPr lvl="0"/>
            <a:r>
              <a:rPr lang="en-GB" sz="1800" dirty="0" smtClean="0"/>
              <a:t>Methodology of Commission Decision now Annex B of Twinning Manual </a:t>
            </a:r>
          </a:p>
          <a:p>
            <a:r>
              <a:rPr lang="en-GB" sz="1800" dirty="0"/>
              <a:t>As consequence: </a:t>
            </a:r>
            <a:endParaRPr lang="en-GB" sz="1800" dirty="0" smtClean="0"/>
          </a:p>
          <a:p>
            <a:pPr lvl="1"/>
            <a:r>
              <a:rPr lang="en-GB" sz="1600" dirty="0" smtClean="0"/>
              <a:t>Unit </a:t>
            </a:r>
            <a:r>
              <a:rPr lang="en-GB" sz="1600" dirty="0"/>
              <a:t>costs defined at contracting stage </a:t>
            </a:r>
            <a:r>
              <a:rPr lang="en-GB" sz="1600" dirty="0" smtClean="0"/>
              <a:t>(less </a:t>
            </a:r>
            <a:r>
              <a:rPr lang="en-GB" sz="1600" dirty="0"/>
              <a:t>supporting document requirements at </a:t>
            </a:r>
            <a:r>
              <a:rPr lang="en-GB" sz="1600" dirty="0" smtClean="0"/>
              <a:t>expenditure </a:t>
            </a:r>
            <a:r>
              <a:rPr lang="en-GB" sz="1600" dirty="0"/>
              <a:t>verification </a:t>
            </a:r>
            <a:r>
              <a:rPr lang="en-GB" sz="1600" dirty="0" smtClean="0"/>
              <a:t>stage) and definition of what the flat rates compensates</a:t>
            </a:r>
          </a:p>
          <a:p>
            <a:pPr lvl="1"/>
            <a:r>
              <a:rPr lang="en-GB" sz="1600" dirty="0" smtClean="0"/>
              <a:t>One </a:t>
            </a:r>
            <a:r>
              <a:rPr lang="en-GB" sz="1600" dirty="0"/>
              <a:t>rate for all EU MS for experts (one fixed flat daily allowance at 350€) and compensation for RTA </a:t>
            </a:r>
            <a:r>
              <a:rPr lang="en-GB" sz="1600" dirty="0" smtClean="0"/>
              <a:t>simplified) </a:t>
            </a:r>
          </a:p>
          <a:p>
            <a:pPr indent="0">
              <a:buNone/>
            </a:pPr>
            <a:endParaRPr lang="fr-BE" dirty="0" smtClean="0"/>
          </a:p>
          <a:p>
            <a:pPr indent="0">
              <a:buNone/>
            </a:pPr>
            <a:r>
              <a:rPr lang="fr-BE" dirty="0" smtClean="0"/>
              <a:t>Link</a:t>
            </a:r>
            <a:r>
              <a:rPr lang="fr-BE" dirty="0"/>
              <a:t>: </a:t>
            </a:r>
            <a:r>
              <a:rPr lang="fr-BE" dirty="0" smtClean="0">
                <a:hlinkClick r:id="rId2"/>
              </a:rPr>
              <a:t>Commission </a:t>
            </a:r>
            <a:r>
              <a:rPr lang="fr-BE" dirty="0" err="1" smtClean="0">
                <a:hlinkClick r:id="rId2"/>
              </a:rPr>
              <a:t>Decision</a:t>
            </a:r>
            <a:endParaRPr lang="en-GB" dirty="0"/>
          </a:p>
          <a:p>
            <a:pPr lvl="0"/>
            <a:endParaRPr lang="en-GB" dirty="0"/>
          </a:p>
          <a:p>
            <a:endParaRPr lang="en-GB" dirty="0"/>
          </a:p>
        </p:txBody>
      </p:sp>
      <p:sp>
        <p:nvSpPr>
          <p:cNvPr id="4" name="Slide Number Placeholder 3"/>
          <p:cNvSpPr>
            <a:spLocks noGrp="1"/>
          </p:cNvSpPr>
          <p:nvPr>
            <p:ph type="sldNum" sz="quarter" idx="12"/>
          </p:nvPr>
        </p:nvSpPr>
        <p:spPr/>
        <p:txBody>
          <a:bodyPr/>
          <a:lstStyle/>
          <a:p>
            <a:pPr>
              <a:defRPr/>
            </a:pPr>
            <a:fld id="{2BB59E6E-B967-488E-B209-8B7FA0D7AF99}" type="slidenum">
              <a:rPr lang="en-GB" smtClean="0"/>
              <a:pPr>
                <a:defRPr/>
              </a:pPr>
              <a:t>16</a:t>
            </a:fld>
            <a:endParaRPr lang="en-GB" dirty="0"/>
          </a:p>
        </p:txBody>
      </p:sp>
    </p:spTree>
    <p:extLst>
      <p:ext uri="{BB962C8B-B14F-4D97-AF65-F5344CB8AC3E}">
        <p14:creationId xmlns:p14="http://schemas.microsoft.com/office/powerpoint/2010/main" val="3006075087"/>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95536" y="980728"/>
            <a:ext cx="8229600" cy="936625"/>
          </a:xfrm>
        </p:spPr>
        <p:txBody>
          <a:bodyPr/>
          <a:lstStyle/>
          <a:p>
            <a:r>
              <a:rPr lang="en-IE" dirty="0" smtClean="0"/>
              <a:t>Unit Costs</a:t>
            </a:r>
            <a:endParaRPr lang="en-IE" dirty="0"/>
          </a:p>
        </p:txBody>
      </p:sp>
      <p:sp>
        <p:nvSpPr>
          <p:cNvPr id="3" name="Content Placeholder 2"/>
          <p:cNvSpPr>
            <a:spLocks noGrp="1"/>
          </p:cNvSpPr>
          <p:nvPr>
            <p:ph idx="1"/>
          </p:nvPr>
        </p:nvSpPr>
        <p:spPr>
          <a:xfrm>
            <a:off x="323528" y="1700808"/>
            <a:ext cx="8229600" cy="3529013"/>
          </a:xfrm>
        </p:spPr>
        <p:txBody>
          <a:bodyPr/>
          <a:lstStyle/>
          <a:p>
            <a:r>
              <a:rPr lang="en-IE" sz="1400" dirty="0" smtClean="0"/>
              <a:t>(a) the </a:t>
            </a:r>
            <a:r>
              <a:rPr lang="en-IE" sz="1400" dirty="0" smtClean="0">
                <a:solidFill>
                  <a:srgbClr val="FF0000"/>
                </a:solidFill>
              </a:rPr>
              <a:t>monthly remuneration and non-wage labour costs of the RTA</a:t>
            </a:r>
            <a:r>
              <a:rPr lang="en-IE" sz="1400" dirty="0" smtClean="0"/>
              <a:t>; </a:t>
            </a:r>
          </a:p>
          <a:p>
            <a:r>
              <a:rPr lang="en-IE" sz="1400" dirty="0" smtClean="0"/>
              <a:t>(b) the monthly payment for the services provided by the </a:t>
            </a:r>
            <a:r>
              <a:rPr lang="en-IE" sz="1400" dirty="0" smtClean="0">
                <a:solidFill>
                  <a:srgbClr val="FF0000"/>
                </a:solidFill>
              </a:rPr>
              <a:t>RTA assistant(s)</a:t>
            </a:r>
            <a:r>
              <a:rPr lang="en-IE" sz="1400" dirty="0" smtClean="0"/>
              <a:t>; </a:t>
            </a:r>
          </a:p>
          <a:p>
            <a:r>
              <a:rPr lang="en-IE" sz="1400" dirty="0" smtClean="0"/>
              <a:t>(c) the daily compensation, that is to say the </a:t>
            </a:r>
            <a:r>
              <a:rPr lang="en-IE" sz="1400" dirty="0" smtClean="0">
                <a:solidFill>
                  <a:srgbClr val="FF0000"/>
                </a:solidFill>
              </a:rPr>
              <a:t>flat daily allowance</a:t>
            </a:r>
            <a:r>
              <a:rPr lang="en-IE" sz="1400" dirty="0" smtClean="0">
                <a:solidFill>
                  <a:schemeClr val="accent2"/>
                </a:solidFill>
              </a:rPr>
              <a:t>;</a:t>
            </a:r>
          </a:p>
          <a:p>
            <a:r>
              <a:rPr lang="en-IE" sz="1400" dirty="0" smtClean="0"/>
              <a:t>(d) the </a:t>
            </a:r>
            <a:r>
              <a:rPr lang="en-IE" sz="1400" dirty="0" smtClean="0">
                <a:solidFill>
                  <a:srgbClr val="FF0000"/>
                </a:solidFill>
              </a:rPr>
              <a:t>monthly travel allowance for the RTA</a:t>
            </a:r>
            <a:r>
              <a:rPr lang="en-IE" sz="1400" dirty="0" smtClean="0"/>
              <a:t> who does not move to the partner country with household effects or family, or both, as alternative to the item referred to in point (e); </a:t>
            </a:r>
          </a:p>
          <a:p>
            <a:r>
              <a:rPr lang="en-IE" sz="1400" dirty="0" smtClean="0"/>
              <a:t>(e) the </a:t>
            </a:r>
            <a:r>
              <a:rPr lang="en-IE" sz="1400" dirty="0" smtClean="0">
                <a:solidFill>
                  <a:srgbClr val="FF0000"/>
                </a:solidFill>
              </a:rPr>
              <a:t>yearly travel allowance for the RTA </a:t>
            </a:r>
            <a:r>
              <a:rPr lang="en-IE" sz="1400" dirty="0" smtClean="0"/>
              <a:t>and each accompanying member of the family who moves with him or her to the partner country, as alternative to the item referred to in point (d); </a:t>
            </a:r>
          </a:p>
          <a:p>
            <a:r>
              <a:rPr lang="en-IE" sz="1400" dirty="0" smtClean="0"/>
              <a:t>(f) the </a:t>
            </a:r>
            <a:r>
              <a:rPr lang="en-IE" sz="1400" dirty="0" smtClean="0">
                <a:solidFill>
                  <a:srgbClr val="FF0000"/>
                </a:solidFill>
              </a:rPr>
              <a:t>travel allowance for short-term </a:t>
            </a:r>
            <a:r>
              <a:rPr lang="en-IE" sz="1400" dirty="0" smtClean="0"/>
              <a:t>experts going on mission to the partner country; </a:t>
            </a:r>
          </a:p>
          <a:p>
            <a:r>
              <a:rPr lang="en-IE" sz="1400" dirty="0" smtClean="0"/>
              <a:t>(g) </a:t>
            </a:r>
            <a:r>
              <a:rPr lang="en-IE" sz="1400" dirty="0" smtClean="0">
                <a:solidFill>
                  <a:srgbClr val="FF0000"/>
                </a:solidFill>
              </a:rPr>
              <a:t>the daily subsistence allowance for the RTA </a:t>
            </a:r>
            <a:r>
              <a:rPr lang="en-IE" sz="1400" dirty="0" smtClean="0"/>
              <a:t>aimed at covering all extra costs related to daily life in the partner country including, among other things, lodging and insurances; </a:t>
            </a:r>
          </a:p>
          <a:p>
            <a:r>
              <a:rPr lang="en-IE" sz="1400" dirty="0" smtClean="0"/>
              <a:t>(h) </a:t>
            </a:r>
            <a:r>
              <a:rPr lang="en-IE" sz="1400" dirty="0" smtClean="0">
                <a:solidFill>
                  <a:srgbClr val="FF0000"/>
                </a:solidFill>
              </a:rPr>
              <a:t>the daily subsistence allowance for short-term experts </a:t>
            </a:r>
            <a:r>
              <a:rPr lang="en-IE" sz="1400" dirty="0" smtClean="0"/>
              <a:t>while on mission in the partner country, aimed at covering, among other things, lodging, local transport, meals and sundry expenditures; </a:t>
            </a:r>
          </a:p>
          <a:p>
            <a:r>
              <a:rPr lang="en-IE" sz="1400" dirty="0" smtClean="0"/>
              <a:t>(</a:t>
            </a:r>
            <a:r>
              <a:rPr lang="en-IE" sz="1400" dirty="0" err="1" smtClean="0"/>
              <a:t>i</a:t>
            </a:r>
            <a:r>
              <a:rPr lang="en-IE" sz="1400" dirty="0" smtClean="0"/>
              <a:t>) </a:t>
            </a:r>
            <a:r>
              <a:rPr lang="en-IE" sz="1400" dirty="0" smtClean="0">
                <a:solidFill>
                  <a:srgbClr val="FF0000"/>
                </a:solidFill>
              </a:rPr>
              <a:t>the daily subsistence allowance for officials or other agents of the recipient administration while on study visits to a Member State</a:t>
            </a:r>
            <a:r>
              <a:rPr lang="en-IE" sz="1400" dirty="0" smtClean="0"/>
              <a:t>, aimed at covering, among other things, lodging, local transport, meals and sundry expenditures</a:t>
            </a:r>
            <a:endParaRPr lang="en-IE" sz="1400" dirty="0"/>
          </a:p>
        </p:txBody>
      </p:sp>
    </p:spTree>
    <p:extLst>
      <p:ext uri="{BB962C8B-B14F-4D97-AF65-F5344CB8AC3E}">
        <p14:creationId xmlns:p14="http://schemas.microsoft.com/office/powerpoint/2010/main" val="611283956"/>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55600" y="900121"/>
            <a:ext cx="8229600" cy="936625"/>
          </a:xfrm>
        </p:spPr>
        <p:txBody>
          <a:bodyPr/>
          <a:lstStyle/>
          <a:p>
            <a:r>
              <a:rPr lang="fr-BE" dirty="0" smtClean="0"/>
              <a:t>Flat rate</a:t>
            </a:r>
            <a:endParaRPr lang="en-GB" dirty="0"/>
          </a:p>
        </p:txBody>
      </p:sp>
      <p:sp>
        <p:nvSpPr>
          <p:cNvPr id="3" name="Content Placeholder 2"/>
          <p:cNvSpPr>
            <a:spLocks noGrp="1"/>
          </p:cNvSpPr>
          <p:nvPr>
            <p:ph idx="1"/>
          </p:nvPr>
        </p:nvSpPr>
        <p:spPr>
          <a:xfrm>
            <a:off x="355600" y="1836746"/>
            <a:ext cx="8229600" cy="3529013"/>
          </a:xfrm>
        </p:spPr>
        <p:txBody>
          <a:bodyPr/>
          <a:lstStyle/>
          <a:p>
            <a:r>
              <a:rPr lang="en-US" sz="2200" dirty="0" smtClean="0">
                <a:solidFill>
                  <a:srgbClr val="FF0000"/>
                </a:solidFill>
              </a:rPr>
              <a:t>Twinning project support costs (136% of each STE fee)</a:t>
            </a:r>
            <a:r>
              <a:rPr lang="en-US" sz="2200" dirty="0" smtClean="0"/>
              <a:t>, and in particular costs for work performed outside the partner country by Member State’s officials and assimilated agents. </a:t>
            </a:r>
          </a:p>
          <a:p>
            <a:endParaRPr lang="en-US" sz="2200" dirty="0"/>
          </a:p>
          <a:p>
            <a:r>
              <a:rPr lang="en-US" sz="2200" dirty="0" smtClean="0">
                <a:solidFill>
                  <a:srgbClr val="FF0000"/>
                </a:solidFill>
              </a:rPr>
              <a:t>Indirect costs (6%) </a:t>
            </a:r>
            <a:r>
              <a:rPr lang="en-US" sz="2200" dirty="0"/>
              <a:t>as a compensation for the implementing body.</a:t>
            </a:r>
            <a:endParaRPr lang="en-GB" sz="2200" dirty="0"/>
          </a:p>
        </p:txBody>
      </p:sp>
    </p:spTree>
    <p:extLst>
      <p:ext uri="{BB962C8B-B14F-4D97-AF65-F5344CB8AC3E}">
        <p14:creationId xmlns:p14="http://schemas.microsoft.com/office/powerpoint/2010/main" val="2666920259"/>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E" dirty="0" smtClean="0"/>
              <a:t>Main budgetary considerations</a:t>
            </a:r>
            <a:endParaRPr lang="en-IE" dirty="0"/>
          </a:p>
        </p:txBody>
      </p:sp>
      <p:sp>
        <p:nvSpPr>
          <p:cNvPr id="3" name="Content Placeholder 2"/>
          <p:cNvSpPr>
            <a:spLocks noGrp="1"/>
          </p:cNvSpPr>
          <p:nvPr>
            <p:ph idx="1"/>
          </p:nvPr>
        </p:nvSpPr>
        <p:spPr/>
        <p:txBody>
          <a:bodyPr/>
          <a:lstStyle/>
          <a:p>
            <a:pPr indent="0">
              <a:buNone/>
            </a:pPr>
            <a:r>
              <a:rPr lang="en-GB" sz="1800" dirty="0" smtClean="0"/>
              <a:t>Following Commission Decision: </a:t>
            </a:r>
          </a:p>
          <a:p>
            <a:pPr indent="0">
              <a:buNone/>
            </a:pPr>
            <a:endParaRPr lang="en-GB" sz="1800" dirty="0" smtClean="0"/>
          </a:p>
          <a:p>
            <a:pPr marL="285750" indent="-285750">
              <a:buClr>
                <a:srgbClr val="2D5EC1"/>
              </a:buClr>
            </a:pPr>
            <a:r>
              <a:rPr lang="en-GB" sz="1800" dirty="0" smtClean="0"/>
              <a:t>One flat daily allowance (former expert fee) set at 350€ for all expert </a:t>
            </a:r>
            <a:r>
              <a:rPr lang="en-GB" sz="1800" dirty="0"/>
              <a:t>categories</a:t>
            </a:r>
          </a:p>
          <a:p>
            <a:pPr marL="285750" indent="-285750">
              <a:buClr>
                <a:srgbClr val="2D5EC1"/>
              </a:buClr>
            </a:pPr>
            <a:r>
              <a:rPr lang="en-GB" sz="1800" dirty="0" smtClean="0"/>
              <a:t>Twinning Project Support Costs (former Twinning Management Costs) and setting the flat rate at 136% </a:t>
            </a:r>
          </a:p>
          <a:p>
            <a:pPr marL="285750" indent="-285750">
              <a:buClr>
                <a:srgbClr val="2D5EC1"/>
              </a:buClr>
            </a:pPr>
            <a:r>
              <a:rPr lang="en-GB" sz="1800" dirty="0" smtClean="0"/>
              <a:t>Indirect cost fixed at 6%</a:t>
            </a:r>
          </a:p>
          <a:p>
            <a:pPr marL="285750" indent="-285750">
              <a:buClr>
                <a:srgbClr val="2D5EC1"/>
              </a:buClr>
            </a:pPr>
            <a:r>
              <a:rPr lang="en-GB" sz="1800" dirty="0" smtClean="0"/>
              <a:t>Reserve funds (former contingency funds) fixed at 2.5%</a:t>
            </a:r>
          </a:p>
          <a:p>
            <a:pPr marL="285750" indent="-285750">
              <a:buClr>
                <a:srgbClr val="2D5EC1"/>
              </a:buClr>
            </a:pPr>
            <a:r>
              <a:rPr lang="en-GB" sz="1800" dirty="0" smtClean="0"/>
              <a:t>Methodology for flat rates established </a:t>
            </a:r>
          </a:p>
          <a:p>
            <a:pPr marL="285750" indent="-285750">
              <a:buClr>
                <a:srgbClr val="2D5EC1"/>
              </a:buClr>
            </a:pPr>
            <a:r>
              <a:rPr lang="en-GB" sz="1800" dirty="0" smtClean="0"/>
              <a:t>Methodology and timing for </a:t>
            </a:r>
            <a:r>
              <a:rPr lang="en-GB" sz="1800" dirty="0"/>
              <a:t>CA fixing unit costs </a:t>
            </a:r>
            <a:r>
              <a:rPr lang="en-GB" sz="1800" dirty="0" smtClean="0"/>
              <a:t>described</a:t>
            </a:r>
          </a:p>
          <a:p>
            <a:pPr marL="285750" indent="-285750">
              <a:buClr>
                <a:srgbClr val="2D5EC1"/>
              </a:buClr>
            </a:pPr>
            <a:r>
              <a:rPr lang="en-GB" sz="1800" dirty="0"/>
              <a:t>When fixed evidence of "event" triggering the compensation, not of amount</a:t>
            </a:r>
          </a:p>
        </p:txBody>
      </p:sp>
      <p:sp>
        <p:nvSpPr>
          <p:cNvPr id="4" name="Slide Number Placeholder 3"/>
          <p:cNvSpPr>
            <a:spLocks noGrp="1"/>
          </p:cNvSpPr>
          <p:nvPr>
            <p:ph type="sldNum" sz="quarter" idx="12"/>
          </p:nvPr>
        </p:nvSpPr>
        <p:spPr/>
        <p:txBody>
          <a:bodyPr/>
          <a:lstStyle/>
          <a:p>
            <a:pPr>
              <a:defRPr/>
            </a:pPr>
            <a:fld id="{2BB59E6E-B967-488E-B209-8B7FA0D7AF99}" type="slidenum">
              <a:rPr lang="en-GB" smtClean="0"/>
              <a:pPr>
                <a:defRPr/>
              </a:pPr>
              <a:t>19</a:t>
            </a:fld>
            <a:endParaRPr lang="en-GB" dirty="0"/>
          </a:p>
        </p:txBody>
      </p:sp>
    </p:spTree>
    <p:extLst>
      <p:ext uri="{BB962C8B-B14F-4D97-AF65-F5344CB8AC3E}">
        <p14:creationId xmlns:p14="http://schemas.microsoft.com/office/powerpoint/2010/main" val="39575097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le 1"/>
          <p:cNvSpPr>
            <a:spLocks noGrp="1"/>
          </p:cNvSpPr>
          <p:nvPr>
            <p:ph type="title"/>
          </p:nvPr>
        </p:nvSpPr>
        <p:spPr/>
        <p:txBody>
          <a:bodyPr/>
          <a:lstStyle/>
          <a:p>
            <a:pPr eaLnBrk="1" hangingPunct="1"/>
            <a:r>
              <a:rPr lang="fr-BE" altLang="en-US" smtClean="0"/>
              <a:t>Short overview</a:t>
            </a:r>
            <a:endParaRPr lang="en-GB" altLang="en-US" smtClean="0"/>
          </a:p>
        </p:txBody>
      </p:sp>
      <p:sp>
        <p:nvSpPr>
          <p:cNvPr id="6147" name="Content Placeholder 2"/>
          <p:cNvSpPr>
            <a:spLocks noGrp="1"/>
          </p:cNvSpPr>
          <p:nvPr>
            <p:ph idx="1"/>
          </p:nvPr>
        </p:nvSpPr>
        <p:spPr/>
        <p:txBody>
          <a:bodyPr/>
          <a:lstStyle/>
          <a:p>
            <a:pPr eaLnBrk="1" hangingPunct="1"/>
            <a:r>
              <a:rPr lang="en-GB" altLang="en-US" dirty="0" smtClean="0"/>
              <a:t>1. The Team</a:t>
            </a:r>
          </a:p>
          <a:p>
            <a:pPr eaLnBrk="1" hangingPunct="1"/>
            <a:r>
              <a:rPr lang="en-GB" altLang="en-US" dirty="0" smtClean="0"/>
              <a:t>2. Introduction to Twinning</a:t>
            </a:r>
          </a:p>
          <a:p>
            <a:pPr eaLnBrk="1" hangingPunct="1"/>
            <a:r>
              <a:rPr lang="en-GB" altLang="en-US" dirty="0" smtClean="0"/>
              <a:t>3. Twinning Contract </a:t>
            </a:r>
          </a:p>
          <a:p>
            <a:pPr eaLnBrk="1" hangingPunct="1"/>
            <a:r>
              <a:rPr lang="en-GB" altLang="en-US" dirty="0" smtClean="0"/>
              <a:t>4. Implementing and Reporting</a:t>
            </a:r>
          </a:p>
          <a:p>
            <a:pPr eaLnBrk="1" hangingPunct="1"/>
            <a:r>
              <a:rPr lang="fr-BE" altLang="en-US" dirty="0" smtClean="0"/>
              <a:t>5. Rolling </a:t>
            </a:r>
            <a:r>
              <a:rPr lang="fr-BE" altLang="en-US" dirty="0" err="1"/>
              <a:t>W</a:t>
            </a:r>
            <a:r>
              <a:rPr lang="fr-BE" altLang="en-US" dirty="0" err="1" smtClean="0"/>
              <a:t>ork</a:t>
            </a:r>
            <a:r>
              <a:rPr lang="fr-BE" altLang="en-US" dirty="0" smtClean="0"/>
              <a:t> Plan and changes to the </a:t>
            </a:r>
            <a:r>
              <a:rPr lang="fr-BE" altLang="en-US" dirty="0" err="1" smtClean="0"/>
              <a:t>contract</a:t>
            </a:r>
            <a:endParaRPr lang="en-GB" altLang="en-US" dirty="0" smtClean="0"/>
          </a:p>
          <a:p>
            <a:pPr eaLnBrk="1" hangingPunct="1"/>
            <a:r>
              <a:rPr lang="en-GB" altLang="en-US" dirty="0" smtClean="0"/>
              <a:t>6. Final considerations</a:t>
            </a:r>
          </a:p>
          <a:p>
            <a:pPr eaLnBrk="1" hangingPunct="1"/>
            <a:r>
              <a:rPr lang="fr-BE" altLang="en-US" dirty="0" smtClean="0"/>
              <a:t>7. Coffee break</a:t>
            </a:r>
            <a:endParaRPr lang="en-GB" altLang="en-US" dirty="0" smtClean="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z="2400" dirty="0" smtClean="0"/>
              <a:t>Budget breakdown</a:t>
            </a:r>
            <a:r>
              <a:rPr lang="en-GB" sz="1800" dirty="0"/>
              <a:t/>
            </a:r>
            <a:br>
              <a:rPr lang="en-GB" sz="1800" dirty="0"/>
            </a:br>
            <a:r>
              <a:rPr lang="en-GB" sz="1800" b="0" dirty="0" smtClean="0">
                <a:solidFill>
                  <a:schemeClr val="tx1"/>
                </a:solidFill>
              </a:rPr>
              <a:t>- </a:t>
            </a:r>
            <a:r>
              <a:rPr lang="en-GB" sz="1600" b="0" dirty="0" smtClean="0">
                <a:solidFill>
                  <a:schemeClr val="tx1"/>
                </a:solidFill>
              </a:rPr>
              <a:t>and advice on defining amounts in the contract (which is now signed BEFORE the rolling work plan &amp; related budget is finalised)</a:t>
            </a:r>
            <a:r>
              <a:rPr lang="en-GB" sz="1800" dirty="0" smtClean="0">
                <a:solidFill>
                  <a:schemeClr val="tx1"/>
                </a:solidFill>
              </a:rPr>
              <a:t/>
            </a:r>
            <a:br>
              <a:rPr lang="en-GB" sz="1800" dirty="0" smtClean="0">
                <a:solidFill>
                  <a:schemeClr val="tx1"/>
                </a:solidFill>
              </a:rPr>
            </a:br>
            <a:endParaRPr lang="en-GB" sz="1800" dirty="0">
              <a:solidFill>
                <a:schemeClr val="tx1"/>
              </a:solidFill>
            </a:endParaRPr>
          </a:p>
        </p:txBody>
      </p:sp>
      <p:sp>
        <p:nvSpPr>
          <p:cNvPr id="3" name="Content Placeholder 2"/>
          <p:cNvSpPr>
            <a:spLocks noGrp="1"/>
          </p:cNvSpPr>
          <p:nvPr>
            <p:ph idx="1"/>
          </p:nvPr>
        </p:nvSpPr>
        <p:spPr/>
        <p:txBody>
          <a:bodyPr/>
          <a:lstStyle/>
          <a:p>
            <a:pPr indent="0">
              <a:buNone/>
            </a:pPr>
            <a:r>
              <a:rPr lang="en-GB" sz="1800" u="sng" dirty="0" smtClean="0"/>
              <a:t>There are 3 budget headings:</a:t>
            </a:r>
          </a:p>
          <a:p>
            <a:pPr indent="0">
              <a:buNone/>
            </a:pPr>
            <a:r>
              <a:rPr lang="en-GB" sz="1600" dirty="0" smtClean="0"/>
              <a:t>Budget Heading 1: RTA and RTA related costs</a:t>
            </a:r>
            <a:r>
              <a:rPr lang="en-GB" sz="1600" dirty="0"/>
              <a:t> </a:t>
            </a:r>
            <a:r>
              <a:rPr lang="en-GB" sz="1600" dirty="0" smtClean="0"/>
              <a:t>*guestimate 10-25% / DC</a:t>
            </a:r>
          </a:p>
          <a:p>
            <a:pPr indent="0">
              <a:buNone/>
            </a:pPr>
            <a:r>
              <a:rPr lang="en-GB" sz="1600" dirty="0" smtClean="0"/>
              <a:t>Budget Heading 2: Horizontal Cost items        *guestimate 10-15% / DC</a:t>
            </a:r>
          </a:p>
          <a:p>
            <a:pPr indent="0">
              <a:buNone/>
            </a:pPr>
            <a:r>
              <a:rPr lang="en-GB" sz="1600" dirty="0" smtClean="0"/>
              <a:t>Budget Heading 3: Mandatory results	   *guestimate 60-80% / DC</a:t>
            </a:r>
          </a:p>
          <a:p>
            <a:pPr indent="0">
              <a:buNone/>
            </a:pPr>
            <a:r>
              <a:rPr lang="en-GB" sz="1200" dirty="0" smtClean="0">
                <a:solidFill>
                  <a:srgbClr val="FF0000"/>
                </a:solidFill>
              </a:rPr>
              <a:t>* These percentages are a result of having </a:t>
            </a:r>
            <a:r>
              <a:rPr lang="en-GB" sz="1200" dirty="0">
                <a:solidFill>
                  <a:srgbClr val="FF0000"/>
                </a:solidFill>
              </a:rPr>
              <a:t>exposed a representative sample of old Twinning contracts </a:t>
            </a:r>
            <a:r>
              <a:rPr lang="en-GB" sz="1200" dirty="0" smtClean="0">
                <a:solidFill>
                  <a:srgbClr val="FF0000"/>
                </a:solidFill>
              </a:rPr>
              <a:t>to the compensation levels and rules in the New Manual. These could be used to set the amounts at the contract stage since the rolling work plan and the related budget is not yet finalised). DC=Direct Costs.</a:t>
            </a:r>
          </a:p>
          <a:p>
            <a:pPr indent="0">
              <a:buNone/>
            </a:pPr>
            <a:r>
              <a:rPr lang="en-GB" sz="1600" dirty="0" smtClean="0"/>
              <a:t>Budget </a:t>
            </a:r>
            <a:r>
              <a:rPr lang="en-GB" sz="1600" u="sng" dirty="0" smtClean="0"/>
              <a:t>line</a:t>
            </a:r>
            <a:r>
              <a:rPr lang="en-GB" sz="1600" dirty="0" smtClean="0"/>
              <a:t> for Indirect costs fixed at 6% of </a:t>
            </a:r>
            <a:r>
              <a:rPr lang="en-GB" sz="1600" b="1" dirty="0" smtClean="0"/>
              <a:t>Σ </a:t>
            </a:r>
            <a:r>
              <a:rPr lang="en-GB" sz="1600" dirty="0" smtClean="0"/>
              <a:t>headings 1-3 (DC)</a:t>
            </a:r>
          </a:p>
          <a:p>
            <a:pPr indent="0">
              <a:buNone/>
            </a:pPr>
            <a:r>
              <a:rPr lang="en-GB" sz="1600" dirty="0" smtClean="0"/>
              <a:t>Budget </a:t>
            </a:r>
            <a:r>
              <a:rPr lang="en-GB" sz="1600" u="sng" dirty="0" smtClean="0"/>
              <a:t>line</a:t>
            </a:r>
            <a:r>
              <a:rPr lang="en-GB" sz="1600" dirty="0" smtClean="0"/>
              <a:t> for Reserves/Contingency fixed at 2,5% of </a:t>
            </a:r>
            <a:r>
              <a:rPr lang="en-GB" sz="1600" b="1" dirty="0" smtClean="0"/>
              <a:t>Σ </a:t>
            </a:r>
            <a:r>
              <a:rPr lang="en-GB" sz="1600" dirty="0" smtClean="0"/>
              <a:t>headings 1-3 (DC)</a:t>
            </a:r>
            <a:endParaRPr lang="en-GB" sz="1800" dirty="0" smtClean="0"/>
          </a:p>
          <a:p>
            <a:pPr indent="0">
              <a:buNone/>
            </a:pPr>
            <a:r>
              <a:rPr lang="en-GB" sz="1600" b="1" dirty="0" smtClean="0"/>
              <a:t>NB1</a:t>
            </a:r>
            <a:r>
              <a:rPr lang="en-GB" sz="1600" dirty="0" smtClean="0"/>
              <a:t>: The cost item sub-headings under the budget headings in Annex A3 of the Twinning Manual is not exhaustive</a:t>
            </a:r>
            <a:endParaRPr lang="en-GB" sz="1600" dirty="0"/>
          </a:p>
          <a:p>
            <a:pPr indent="0">
              <a:buNone/>
            </a:pPr>
            <a:r>
              <a:rPr lang="en-GB" sz="1600" b="1" dirty="0" smtClean="0"/>
              <a:t>NB2</a:t>
            </a:r>
            <a:r>
              <a:rPr lang="en-GB" sz="1600" dirty="0" smtClean="0"/>
              <a:t>: Since Unit costs and flat rates are defined: recommendation to reflect these in an Annex to Annex A3 to the contract</a:t>
            </a:r>
          </a:p>
          <a:p>
            <a:pPr indent="0">
              <a:buNone/>
            </a:pPr>
            <a:endParaRPr lang="en-GB" sz="1800" dirty="0"/>
          </a:p>
        </p:txBody>
      </p:sp>
      <p:sp>
        <p:nvSpPr>
          <p:cNvPr id="4" name="Slide Number Placeholder 3"/>
          <p:cNvSpPr>
            <a:spLocks noGrp="1"/>
          </p:cNvSpPr>
          <p:nvPr>
            <p:ph type="sldNum" sz="quarter" idx="12"/>
          </p:nvPr>
        </p:nvSpPr>
        <p:spPr/>
        <p:txBody>
          <a:bodyPr/>
          <a:lstStyle/>
          <a:p>
            <a:pPr>
              <a:defRPr/>
            </a:pPr>
            <a:fld id="{2BB59E6E-B967-488E-B209-8B7FA0D7AF99}" type="slidenum">
              <a:rPr lang="en-GB" smtClean="0"/>
              <a:pPr>
                <a:defRPr/>
              </a:pPr>
              <a:t>20</a:t>
            </a:fld>
            <a:endParaRPr lang="en-GB" dirty="0"/>
          </a:p>
        </p:txBody>
      </p:sp>
    </p:spTree>
    <p:extLst>
      <p:ext uri="{BB962C8B-B14F-4D97-AF65-F5344CB8AC3E}">
        <p14:creationId xmlns:p14="http://schemas.microsoft.com/office/powerpoint/2010/main" val="27665290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z="2400" dirty="0" smtClean="0"/>
              <a:t>Budget Breakdown (II)</a:t>
            </a:r>
            <a:r>
              <a:rPr lang="en-GB" sz="1800" dirty="0" smtClean="0"/>
              <a:t/>
            </a:r>
            <a:br>
              <a:rPr lang="en-GB" sz="1800" dirty="0" smtClean="0"/>
            </a:br>
            <a:r>
              <a:rPr lang="en-GB" sz="1800" b="0" dirty="0" smtClean="0">
                <a:solidFill>
                  <a:srgbClr val="FF0000"/>
                </a:solidFill>
              </a:rPr>
              <a:t>D</a:t>
            </a:r>
            <a:r>
              <a:rPr lang="en-GB" sz="1600" b="0" dirty="0" smtClean="0">
                <a:solidFill>
                  <a:srgbClr val="FF0000"/>
                </a:solidFill>
              </a:rPr>
              <a:t>efining the amounts under the budget headings until a rolling plan and the related budget is fixed after first SC</a:t>
            </a:r>
            <a:endParaRPr lang="en-GB" sz="1600" b="0" dirty="0">
              <a:solidFill>
                <a:srgbClr val="FF0000"/>
              </a:solidFill>
            </a:endParaRPr>
          </a:p>
        </p:txBody>
      </p:sp>
      <p:sp>
        <p:nvSpPr>
          <p:cNvPr id="3" name="Content Placeholder 2"/>
          <p:cNvSpPr>
            <a:spLocks noGrp="1"/>
          </p:cNvSpPr>
          <p:nvPr>
            <p:ph idx="1"/>
          </p:nvPr>
        </p:nvSpPr>
        <p:spPr/>
        <p:txBody>
          <a:bodyPr/>
          <a:lstStyle/>
          <a:p>
            <a:pPr marL="342900"/>
            <a:r>
              <a:rPr lang="en-GB" sz="1800" u="sng" dirty="0" smtClean="0"/>
              <a:t>Unit costs and flat rates</a:t>
            </a:r>
          </a:p>
          <a:p>
            <a:pPr marL="1085850" lvl="1"/>
            <a:r>
              <a:rPr lang="en-GB" sz="1400" b="0" dirty="0" smtClean="0"/>
              <a:t>All unit costs defined as such in Commission Decision must be defined and flat rates in decision (136%, 6%) and Manual (reserves 2.5%) introduced</a:t>
            </a:r>
          </a:p>
          <a:p>
            <a:pPr marL="1085850" lvl="1"/>
            <a:r>
              <a:rPr lang="en-GB" sz="1400" b="0" dirty="0" smtClean="0"/>
              <a:t>(Recommendation: Reflect all such in an Annex to Annex A3)</a:t>
            </a:r>
          </a:p>
          <a:p>
            <a:pPr marL="342900"/>
            <a:r>
              <a:rPr lang="en-GB" sz="1800" u="sng" dirty="0" smtClean="0"/>
              <a:t>RTA and RTA related costs</a:t>
            </a:r>
            <a:r>
              <a:rPr lang="en-GB" sz="1800" dirty="0" smtClean="0"/>
              <a:t>: </a:t>
            </a:r>
            <a:endParaRPr lang="en-GB" sz="1800" dirty="0"/>
          </a:p>
          <a:p>
            <a:pPr marL="800100" lvl="1" indent="0">
              <a:buNone/>
            </a:pPr>
            <a:r>
              <a:rPr lang="en-GB" sz="1400" b="0" dirty="0" smtClean="0"/>
              <a:t>- Can be fixed </a:t>
            </a:r>
            <a:r>
              <a:rPr lang="en-GB" sz="1400" b="0" dirty="0"/>
              <a:t>with </a:t>
            </a:r>
            <a:r>
              <a:rPr lang="en-GB" sz="1400" b="0" dirty="0" smtClean="0"/>
              <a:t>high level of precision (recommendation: 10-25% of DC)</a:t>
            </a:r>
            <a:endParaRPr lang="en-GB" sz="1400" b="0" dirty="0"/>
          </a:p>
          <a:p>
            <a:pPr marL="342900"/>
            <a:r>
              <a:rPr lang="en-GB" sz="1800" u="sng" dirty="0" smtClean="0"/>
              <a:t>Horizontal costs: </a:t>
            </a:r>
          </a:p>
          <a:p>
            <a:pPr marL="800100" lvl="1" indent="0">
              <a:buNone/>
            </a:pPr>
            <a:r>
              <a:rPr lang="en-GB" sz="1400" b="0" dirty="0" smtClean="0"/>
              <a:t>- up to </a:t>
            </a:r>
            <a:r>
              <a:rPr lang="en-GB" sz="1400" b="0" dirty="0"/>
              <a:t>sums </a:t>
            </a:r>
            <a:r>
              <a:rPr lang="en-GB" sz="1400" b="0" dirty="0" smtClean="0"/>
              <a:t>since cost items to some extent are not unit costs but will be actually incurred costs for Communication/Visibility plan (recommendation: 10-15% of DC)</a:t>
            </a:r>
            <a:endParaRPr lang="en-GB" sz="1400" b="0" dirty="0"/>
          </a:p>
          <a:p>
            <a:pPr marL="342900"/>
            <a:r>
              <a:rPr lang="en-GB" sz="1800" u="sng" dirty="0" smtClean="0"/>
              <a:t>Mandatory results: </a:t>
            </a:r>
          </a:p>
          <a:p>
            <a:pPr marL="1085850" lvl="1">
              <a:buFontTx/>
              <a:buChar char="-"/>
            </a:pPr>
            <a:r>
              <a:rPr lang="en-GB" sz="1400" b="0" dirty="0" smtClean="0"/>
              <a:t>details of activity costs only known when first rolling work-plan </a:t>
            </a:r>
            <a:r>
              <a:rPr lang="en-GB" sz="1400" b="0" dirty="0"/>
              <a:t>is </a:t>
            </a:r>
            <a:r>
              <a:rPr lang="en-GB" sz="1400" b="0" dirty="0" smtClean="0"/>
              <a:t>established and the related budget is ready (Recommendation: 60-80% of DC)</a:t>
            </a:r>
            <a:endParaRPr lang="en-GB" sz="1600" b="0" dirty="0"/>
          </a:p>
          <a:p>
            <a:pPr indent="0">
              <a:buNone/>
            </a:pPr>
            <a:endParaRPr lang="en-GB" sz="2000" dirty="0" smtClean="0"/>
          </a:p>
          <a:p>
            <a:pPr indent="0">
              <a:buNone/>
            </a:pPr>
            <a:endParaRPr lang="en-GB" sz="2000" dirty="0"/>
          </a:p>
          <a:p>
            <a:pPr indent="0">
              <a:buNone/>
            </a:pPr>
            <a:endParaRPr lang="en-GB" sz="2000" dirty="0"/>
          </a:p>
          <a:p>
            <a:pPr marL="342900"/>
            <a:endParaRPr lang="en-GB" sz="2000" dirty="0" smtClean="0"/>
          </a:p>
          <a:p>
            <a:pPr marL="342900"/>
            <a:endParaRPr lang="en-GB" sz="2000" dirty="0"/>
          </a:p>
        </p:txBody>
      </p:sp>
      <p:sp>
        <p:nvSpPr>
          <p:cNvPr id="4" name="Slide Number Placeholder 3"/>
          <p:cNvSpPr>
            <a:spLocks noGrp="1"/>
          </p:cNvSpPr>
          <p:nvPr>
            <p:ph type="sldNum" sz="quarter" idx="12"/>
          </p:nvPr>
        </p:nvSpPr>
        <p:spPr/>
        <p:txBody>
          <a:bodyPr/>
          <a:lstStyle/>
          <a:p>
            <a:pPr>
              <a:defRPr/>
            </a:pPr>
            <a:fld id="{2BB59E6E-B967-488E-B209-8B7FA0D7AF99}" type="slidenum">
              <a:rPr lang="en-GB" smtClean="0"/>
              <a:pPr>
                <a:defRPr/>
              </a:pPr>
              <a:t>21</a:t>
            </a:fld>
            <a:endParaRPr lang="en-GB" dirty="0"/>
          </a:p>
        </p:txBody>
      </p:sp>
    </p:spTree>
    <p:extLst>
      <p:ext uri="{BB962C8B-B14F-4D97-AF65-F5344CB8AC3E}">
        <p14:creationId xmlns:p14="http://schemas.microsoft.com/office/powerpoint/2010/main" val="425668814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p:cNvSpPr>
            <a:spLocks noGrp="1" noChangeArrowheads="1"/>
          </p:cNvSpPr>
          <p:nvPr>
            <p:ph type="title"/>
          </p:nvPr>
        </p:nvSpPr>
        <p:spPr>
          <a:xfrm>
            <a:off x="468313" y="981075"/>
            <a:ext cx="8229600" cy="1143000"/>
          </a:xfrm>
        </p:spPr>
        <p:txBody>
          <a:bodyPr/>
          <a:lstStyle/>
          <a:p>
            <a:pPr eaLnBrk="1" hangingPunct="1"/>
            <a:r>
              <a:rPr lang="en-US" altLang="en-US" dirty="0" smtClean="0"/>
              <a:t>Budget Heading I: RTA</a:t>
            </a:r>
          </a:p>
        </p:txBody>
      </p:sp>
      <p:pic>
        <p:nvPicPr>
          <p:cNvPr id="2" name="Picture 1"/>
          <p:cNvPicPr>
            <a:picLocks noChangeAspect="1"/>
          </p:cNvPicPr>
          <p:nvPr/>
        </p:nvPicPr>
        <p:blipFill rotWithShape="1">
          <a:blip r:embed="rId3"/>
          <a:srcRect l="1" t="-1" r="-262" b="42695"/>
          <a:stretch/>
        </p:blipFill>
        <p:spPr>
          <a:xfrm>
            <a:off x="1547665" y="2276872"/>
            <a:ext cx="5904656" cy="3888432"/>
          </a:xfrm>
          <a:prstGeom prst="rect">
            <a:avLst/>
          </a:prstGeom>
        </p:spPr>
      </p:pic>
    </p:spTree>
    <p:extLst>
      <p:ext uri="{BB962C8B-B14F-4D97-AF65-F5344CB8AC3E}">
        <p14:creationId xmlns:p14="http://schemas.microsoft.com/office/powerpoint/2010/main" val="3124596359"/>
      </p:ext>
    </p:extLst>
  </p:cSld>
  <p:clrMapOvr>
    <a:masterClrMapping/>
  </p:clrMapOvr>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smtClean="0"/>
              <a:t>Compensation </a:t>
            </a:r>
            <a:r>
              <a:rPr lang="fr-BE" dirty="0" err="1" smtClean="0"/>
              <a:t>wage</a:t>
            </a:r>
            <a:r>
              <a:rPr lang="fr-BE" dirty="0" smtClean="0"/>
              <a:t> and </a:t>
            </a:r>
            <a:r>
              <a:rPr lang="fr-BE" dirty="0" err="1" smtClean="0"/>
              <a:t>non-wage</a:t>
            </a:r>
            <a:r>
              <a:rPr lang="fr-BE" dirty="0" smtClean="0"/>
              <a:t> (</a:t>
            </a:r>
            <a:r>
              <a:rPr lang="fr-BE" dirty="0" err="1" smtClean="0"/>
              <a:t>salary</a:t>
            </a:r>
            <a:r>
              <a:rPr lang="fr-BE" dirty="0" smtClean="0"/>
              <a:t>)</a:t>
            </a:r>
            <a:endParaRPr lang="en-GB" dirty="0"/>
          </a:p>
        </p:txBody>
      </p:sp>
      <p:sp>
        <p:nvSpPr>
          <p:cNvPr id="3" name="Content Placeholder 2"/>
          <p:cNvSpPr>
            <a:spLocks noGrp="1"/>
          </p:cNvSpPr>
          <p:nvPr>
            <p:ph idx="1"/>
          </p:nvPr>
        </p:nvSpPr>
        <p:spPr/>
        <p:txBody>
          <a:bodyPr/>
          <a:lstStyle/>
          <a:p>
            <a:r>
              <a:rPr lang="en-US" sz="2000" dirty="0">
                <a:solidFill>
                  <a:srgbClr val="FF0000"/>
                </a:solidFill>
              </a:rPr>
              <a:t>The institution dispatching the RTA shall receive a reimbursement </a:t>
            </a:r>
            <a:r>
              <a:rPr lang="en-US" sz="2000" dirty="0" smtClean="0">
                <a:solidFill>
                  <a:srgbClr val="FF0000"/>
                </a:solidFill>
              </a:rPr>
              <a:t>equaling </a:t>
            </a:r>
            <a:r>
              <a:rPr lang="en-US" sz="2000" dirty="0">
                <a:solidFill>
                  <a:srgbClr val="FF0000"/>
                </a:solidFill>
              </a:rPr>
              <a:t>the remuneration of the RTA </a:t>
            </a:r>
            <a:r>
              <a:rPr lang="en-US" sz="2000" dirty="0"/>
              <a:t>on the basis of an analytical accounting statement of the last closed accounting year taking full account of all statutory rights according to the civil service legislation of the given Member State (</a:t>
            </a:r>
            <a:r>
              <a:rPr lang="en-US" sz="2000" dirty="0">
                <a:solidFill>
                  <a:srgbClr val="FF0000"/>
                </a:solidFill>
              </a:rPr>
              <a:t>among other things salary, incentives, statutory bonus schemes, and predictable salary changes</a:t>
            </a:r>
            <a:r>
              <a:rPr lang="en-US" sz="2000" dirty="0"/>
              <a:t>). The monthly rate will be calculated on the basis of the estimated costs for the months of assignment, divided by the number of months of assignment. </a:t>
            </a:r>
            <a:endParaRPr lang="en-GB" sz="2000" dirty="0"/>
          </a:p>
        </p:txBody>
      </p:sp>
    </p:spTree>
    <p:extLst>
      <p:ext uri="{BB962C8B-B14F-4D97-AF65-F5344CB8AC3E}">
        <p14:creationId xmlns:p14="http://schemas.microsoft.com/office/powerpoint/2010/main" val="4096826519"/>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smtClean="0"/>
              <a:t>Compensation for </a:t>
            </a:r>
            <a:r>
              <a:rPr lang="fr-BE" dirty="0" err="1" smtClean="0"/>
              <a:t>daily</a:t>
            </a:r>
            <a:r>
              <a:rPr lang="fr-BE" dirty="0" smtClean="0"/>
              <a:t> subsistance </a:t>
            </a:r>
            <a:r>
              <a:rPr lang="en-IE" dirty="0" smtClean="0"/>
              <a:t>- RTA</a:t>
            </a:r>
            <a:endParaRPr lang="en-GB" dirty="0"/>
          </a:p>
        </p:txBody>
      </p:sp>
      <p:sp>
        <p:nvSpPr>
          <p:cNvPr id="3" name="Content Placeholder 2"/>
          <p:cNvSpPr>
            <a:spLocks noGrp="1"/>
          </p:cNvSpPr>
          <p:nvPr>
            <p:ph idx="1"/>
          </p:nvPr>
        </p:nvSpPr>
        <p:spPr/>
        <p:txBody>
          <a:bodyPr/>
          <a:lstStyle/>
          <a:p>
            <a:r>
              <a:rPr lang="en-US" dirty="0" smtClean="0"/>
              <a:t>Paid </a:t>
            </a:r>
            <a:r>
              <a:rPr lang="en-US" dirty="0"/>
              <a:t>per overnight stay in the Beneficiary country as per Annex B and Annex A7. This rule also applies to Beneficiary member of staff travelling to a Member State in the framework of a study visit as per </a:t>
            </a:r>
            <a:r>
              <a:rPr lang="en-US" dirty="0" smtClean="0"/>
              <a:t>Annex B and Annex A7. </a:t>
            </a:r>
            <a:endParaRPr lang="fr-BE" dirty="0" smtClean="0"/>
          </a:p>
          <a:p>
            <a:endParaRPr lang="fr-BE" dirty="0" smtClean="0"/>
          </a:p>
          <a:p>
            <a:r>
              <a:rPr lang="fr-BE" dirty="0"/>
              <a:t>Link: </a:t>
            </a:r>
            <a:r>
              <a:rPr lang="fr-BE" dirty="0" smtClean="0">
                <a:hlinkClick r:id="rId2"/>
              </a:rPr>
              <a:t>Per </a:t>
            </a:r>
            <a:r>
              <a:rPr lang="fr-BE" dirty="0" err="1" smtClean="0">
                <a:hlinkClick r:id="rId2"/>
              </a:rPr>
              <a:t>diems</a:t>
            </a:r>
            <a:r>
              <a:rPr lang="fr-BE" dirty="0" smtClean="0">
                <a:hlinkClick r:id="rId2"/>
              </a:rPr>
              <a:t> – DEVCO</a:t>
            </a:r>
            <a:endParaRPr lang="en-GB" dirty="0"/>
          </a:p>
        </p:txBody>
      </p:sp>
    </p:spTree>
    <p:extLst>
      <p:ext uri="{BB962C8B-B14F-4D97-AF65-F5344CB8AC3E}">
        <p14:creationId xmlns:p14="http://schemas.microsoft.com/office/powerpoint/2010/main" val="3844815812"/>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95288" y="980728"/>
            <a:ext cx="8229600" cy="936625"/>
          </a:xfrm>
        </p:spPr>
        <p:txBody>
          <a:bodyPr/>
          <a:lstStyle/>
          <a:p>
            <a:r>
              <a:rPr lang="fr-BE" dirty="0" err="1" smtClean="0"/>
              <a:t>Travel</a:t>
            </a:r>
            <a:r>
              <a:rPr lang="fr-BE" dirty="0" smtClean="0"/>
              <a:t> of RTA – </a:t>
            </a:r>
            <a:r>
              <a:rPr lang="fr-BE" dirty="0" err="1" smtClean="0"/>
              <a:t>Monthly</a:t>
            </a:r>
            <a:r>
              <a:rPr lang="fr-BE" dirty="0" smtClean="0"/>
              <a:t> </a:t>
            </a:r>
            <a:r>
              <a:rPr lang="fr-BE" dirty="0" err="1" smtClean="0"/>
              <a:t>travel</a:t>
            </a:r>
            <a:endParaRPr lang="en-GB" dirty="0"/>
          </a:p>
        </p:txBody>
      </p:sp>
      <p:sp>
        <p:nvSpPr>
          <p:cNvPr id="3" name="Content Placeholder 2"/>
          <p:cNvSpPr>
            <a:spLocks noGrp="1"/>
          </p:cNvSpPr>
          <p:nvPr>
            <p:ph idx="1"/>
          </p:nvPr>
        </p:nvSpPr>
        <p:spPr>
          <a:xfrm>
            <a:off x="395288" y="1988840"/>
            <a:ext cx="8229600" cy="3529013"/>
          </a:xfrm>
        </p:spPr>
        <p:txBody>
          <a:bodyPr/>
          <a:lstStyle/>
          <a:p>
            <a:r>
              <a:rPr lang="en-US" sz="1800" dirty="0"/>
              <a:t>If the </a:t>
            </a:r>
            <a:r>
              <a:rPr lang="en-US" sz="1800" dirty="0">
                <a:solidFill>
                  <a:srgbClr val="FF0000"/>
                </a:solidFill>
              </a:rPr>
              <a:t>RTA moves to the partner country </a:t>
            </a:r>
            <a:r>
              <a:rPr lang="en-US" sz="1800" u="sng" dirty="0">
                <a:solidFill>
                  <a:srgbClr val="FF0000"/>
                </a:solidFill>
              </a:rPr>
              <a:t>without household</a:t>
            </a:r>
            <a:r>
              <a:rPr lang="en-US" sz="1800" dirty="0">
                <a:solidFill>
                  <a:srgbClr val="FF0000"/>
                </a:solidFill>
              </a:rPr>
              <a:t> effects or family</a:t>
            </a:r>
            <a:r>
              <a:rPr lang="en-US" sz="1800" dirty="0"/>
              <a:t>, or both, </a:t>
            </a:r>
            <a:r>
              <a:rPr lang="en-US" sz="1800" dirty="0">
                <a:solidFill>
                  <a:srgbClr val="FF0000"/>
                </a:solidFill>
              </a:rPr>
              <a:t>travel costs can be compensated as a monthly travel allowance to cover return fares with one registered luggage. The amount of this monthly allowance shall be established based on the economically most </a:t>
            </a:r>
            <a:r>
              <a:rPr lang="en-US" sz="1800" dirty="0" err="1">
                <a:solidFill>
                  <a:srgbClr val="FF0000"/>
                </a:solidFill>
              </a:rPr>
              <a:t>favourable</a:t>
            </a:r>
            <a:r>
              <a:rPr lang="en-US" sz="1800" dirty="0">
                <a:solidFill>
                  <a:srgbClr val="FF0000"/>
                </a:solidFill>
              </a:rPr>
              <a:t> quote among those provided by </a:t>
            </a:r>
            <a:r>
              <a:rPr lang="en-US" sz="1800" u="sng" dirty="0">
                <a:solidFill>
                  <a:srgbClr val="FF0000"/>
                </a:solidFill>
              </a:rPr>
              <a:t>three travel agencies </a:t>
            </a:r>
            <a:r>
              <a:rPr lang="en-US" sz="1800" i="0" u="sng" dirty="0" smtClean="0">
                <a:solidFill>
                  <a:srgbClr val="FF0000"/>
                </a:solidFill>
              </a:rPr>
              <a:t>or the </a:t>
            </a:r>
            <a:r>
              <a:rPr lang="en-US" sz="1800" i="0" u="sng" dirty="0">
                <a:solidFill>
                  <a:srgbClr val="FF0000"/>
                </a:solidFill>
              </a:rPr>
              <a:t>quote provided by the entity of the MS administration selected by competitive procedure in charge of travel arrangements </a:t>
            </a:r>
            <a:r>
              <a:rPr lang="en-US" sz="1800" dirty="0" smtClean="0">
                <a:solidFill>
                  <a:srgbClr val="FF0000"/>
                </a:solidFill>
              </a:rPr>
              <a:t>before </a:t>
            </a:r>
            <a:r>
              <a:rPr lang="en-US" sz="1800" dirty="0">
                <a:solidFill>
                  <a:srgbClr val="FF0000"/>
                </a:solidFill>
              </a:rPr>
              <a:t>the signature of the Twinning contract.</a:t>
            </a:r>
            <a:r>
              <a:rPr lang="en-US" sz="1800" dirty="0"/>
              <a:t> The quotes shall be endorsed by the authority signing the Twinning </a:t>
            </a:r>
            <a:r>
              <a:rPr lang="en-US" sz="1800" dirty="0" smtClean="0"/>
              <a:t>contract.</a:t>
            </a:r>
          </a:p>
          <a:p>
            <a:endParaRPr lang="en-US" sz="1800" dirty="0" smtClean="0">
              <a:solidFill>
                <a:srgbClr val="FF0000"/>
              </a:solidFill>
            </a:endParaRPr>
          </a:p>
          <a:p>
            <a:r>
              <a:rPr lang="en-US" sz="1800" dirty="0" smtClean="0">
                <a:solidFill>
                  <a:srgbClr val="FF0000"/>
                </a:solidFill>
              </a:rPr>
              <a:t>Monthly travel allowance is not a flat-rate payment, hence, it needs to be supported by a triggering event (e.g. travel has happened).</a:t>
            </a:r>
            <a:endParaRPr lang="en-GB" sz="1800" dirty="0"/>
          </a:p>
        </p:txBody>
      </p:sp>
    </p:spTree>
    <p:extLst>
      <p:ext uri="{BB962C8B-B14F-4D97-AF65-F5344CB8AC3E}">
        <p14:creationId xmlns:p14="http://schemas.microsoft.com/office/powerpoint/2010/main" val="2210502773"/>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95288" y="980728"/>
            <a:ext cx="8229600" cy="936625"/>
          </a:xfrm>
        </p:spPr>
        <p:txBody>
          <a:bodyPr/>
          <a:lstStyle/>
          <a:p>
            <a:r>
              <a:rPr lang="fr-BE" dirty="0" err="1" smtClean="0"/>
              <a:t>Travel</a:t>
            </a:r>
            <a:r>
              <a:rPr lang="fr-BE" dirty="0" smtClean="0"/>
              <a:t> of RTA – </a:t>
            </a:r>
            <a:r>
              <a:rPr lang="fr-BE" dirty="0" err="1" smtClean="0"/>
              <a:t>Yearly</a:t>
            </a:r>
            <a:r>
              <a:rPr lang="fr-BE" dirty="0" smtClean="0"/>
              <a:t> </a:t>
            </a:r>
            <a:r>
              <a:rPr lang="fr-BE" dirty="0" err="1" smtClean="0"/>
              <a:t>travel</a:t>
            </a:r>
            <a:endParaRPr lang="en-GB" dirty="0"/>
          </a:p>
        </p:txBody>
      </p:sp>
      <p:sp>
        <p:nvSpPr>
          <p:cNvPr id="3" name="Content Placeholder 2"/>
          <p:cNvSpPr>
            <a:spLocks noGrp="1"/>
          </p:cNvSpPr>
          <p:nvPr>
            <p:ph idx="1"/>
          </p:nvPr>
        </p:nvSpPr>
        <p:spPr>
          <a:xfrm>
            <a:off x="395288" y="1988840"/>
            <a:ext cx="8229600" cy="3529013"/>
          </a:xfrm>
        </p:spPr>
        <p:txBody>
          <a:bodyPr/>
          <a:lstStyle/>
          <a:p>
            <a:r>
              <a:rPr lang="en-US" sz="1800" dirty="0" smtClean="0">
                <a:solidFill>
                  <a:srgbClr val="FF0000"/>
                </a:solidFill>
              </a:rPr>
              <a:t>If </a:t>
            </a:r>
            <a:r>
              <a:rPr lang="en-US" sz="1800" dirty="0">
                <a:solidFill>
                  <a:srgbClr val="FF0000"/>
                </a:solidFill>
              </a:rPr>
              <a:t>the RTA moves to the partner country </a:t>
            </a:r>
            <a:r>
              <a:rPr lang="en-US" sz="1800" u="sng" dirty="0">
                <a:solidFill>
                  <a:srgbClr val="FF0000"/>
                </a:solidFill>
              </a:rPr>
              <a:t>with household effects </a:t>
            </a:r>
            <a:r>
              <a:rPr lang="en-US" sz="1800" dirty="0">
                <a:solidFill>
                  <a:srgbClr val="FF0000"/>
                </a:solidFill>
              </a:rPr>
              <a:t>or family, or both, travel costs can be compensated as a yearly travel allowance to cover return fares with one registered luggage for the RTA and each accompanying member of his or her family. </a:t>
            </a:r>
            <a:r>
              <a:rPr lang="en-US" sz="1800" dirty="0"/>
              <a:t>The amount of this yearly allowance shall be established with the same method used for the monthly allowance. </a:t>
            </a:r>
            <a:endParaRPr lang="en-GB" sz="1800" dirty="0"/>
          </a:p>
        </p:txBody>
      </p:sp>
    </p:spTree>
    <p:extLst>
      <p:ext uri="{BB962C8B-B14F-4D97-AF65-F5344CB8AC3E}">
        <p14:creationId xmlns:p14="http://schemas.microsoft.com/office/powerpoint/2010/main" val="4077176747"/>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err="1" smtClean="0"/>
              <a:t>Other</a:t>
            </a:r>
            <a:r>
              <a:rPr lang="fr-BE" dirty="0" smtClean="0"/>
              <a:t> </a:t>
            </a:r>
            <a:r>
              <a:rPr lang="fr-BE" dirty="0" err="1" smtClean="0"/>
              <a:t>costs</a:t>
            </a:r>
            <a:r>
              <a:rPr lang="fr-BE" dirty="0" smtClean="0"/>
              <a:t> - Budget </a:t>
            </a:r>
            <a:r>
              <a:rPr lang="fr-BE" dirty="0" err="1" smtClean="0"/>
              <a:t>Heading</a:t>
            </a:r>
            <a:r>
              <a:rPr lang="fr-BE" dirty="0" smtClean="0"/>
              <a:t> 1</a:t>
            </a:r>
            <a:endParaRPr lang="en-GB" dirty="0"/>
          </a:p>
        </p:txBody>
      </p:sp>
      <p:sp>
        <p:nvSpPr>
          <p:cNvPr id="3" name="Content Placeholder 2"/>
          <p:cNvSpPr>
            <a:spLocks noGrp="1"/>
          </p:cNvSpPr>
          <p:nvPr>
            <p:ph idx="1"/>
          </p:nvPr>
        </p:nvSpPr>
        <p:spPr/>
        <p:txBody>
          <a:bodyPr/>
          <a:lstStyle/>
          <a:p>
            <a:r>
              <a:rPr lang="fr-BE" dirty="0" err="1" smtClean="0">
                <a:solidFill>
                  <a:srgbClr val="FF0000"/>
                </a:solidFill>
              </a:rPr>
              <a:t>School</a:t>
            </a:r>
            <a:r>
              <a:rPr lang="fr-BE" dirty="0" smtClean="0">
                <a:solidFill>
                  <a:srgbClr val="FF0000"/>
                </a:solidFill>
              </a:rPr>
              <a:t> </a:t>
            </a:r>
            <a:r>
              <a:rPr lang="fr-BE" dirty="0" err="1" smtClean="0">
                <a:solidFill>
                  <a:srgbClr val="FF0000"/>
                </a:solidFill>
              </a:rPr>
              <a:t>fees</a:t>
            </a:r>
            <a:r>
              <a:rPr lang="fr-BE" dirty="0" smtClean="0"/>
              <a:t>: </a:t>
            </a:r>
            <a:r>
              <a:rPr lang="fr-BE" dirty="0" err="1" smtClean="0"/>
              <a:t>paid</a:t>
            </a:r>
            <a:r>
              <a:rPr lang="fr-BE" dirty="0" smtClean="0"/>
              <a:t> </a:t>
            </a:r>
            <a:r>
              <a:rPr lang="fr-BE" dirty="0" err="1" smtClean="0"/>
              <a:t>against</a:t>
            </a:r>
            <a:r>
              <a:rPr lang="fr-BE" dirty="0" smtClean="0"/>
              <a:t> </a:t>
            </a:r>
            <a:r>
              <a:rPr lang="fr-BE" dirty="0" err="1" smtClean="0"/>
              <a:t>invoice</a:t>
            </a:r>
            <a:r>
              <a:rPr lang="fr-BE" dirty="0" smtClean="0"/>
              <a:t> (</a:t>
            </a:r>
            <a:r>
              <a:rPr lang="fr-BE" dirty="0" err="1" smtClean="0"/>
              <a:t>discuss</a:t>
            </a:r>
            <a:r>
              <a:rPr lang="fr-BE" dirty="0" smtClean="0"/>
              <a:t> </a:t>
            </a:r>
            <a:r>
              <a:rPr lang="fr-BE" dirty="0" err="1" smtClean="0"/>
              <a:t>with</a:t>
            </a:r>
            <a:r>
              <a:rPr lang="fr-BE" dirty="0"/>
              <a:t> </a:t>
            </a:r>
            <a:r>
              <a:rPr lang="fr-BE" dirty="0" smtClean="0"/>
              <a:t>relevant </a:t>
            </a:r>
            <a:r>
              <a:rPr lang="fr-BE" dirty="0" err="1" smtClean="0"/>
              <a:t>Contracting</a:t>
            </a:r>
            <a:r>
              <a:rPr lang="fr-BE" dirty="0" smtClean="0"/>
              <a:t> </a:t>
            </a:r>
            <a:r>
              <a:rPr lang="fr-BE" dirty="0" err="1" smtClean="0"/>
              <a:t>Authority</a:t>
            </a:r>
            <a:r>
              <a:rPr lang="fr-BE" dirty="0" smtClean="0"/>
              <a:t> about the </a:t>
            </a:r>
            <a:r>
              <a:rPr lang="fr-BE" dirty="0" err="1" smtClean="0"/>
              <a:t>prices</a:t>
            </a:r>
            <a:r>
              <a:rPr lang="fr-BE" dirty="0" smtClean="0"/>
              <a:t> in the local </a:t>
            </a:r>
            <a:r>
              <a:rPr lang="fr-BE" dirty="0" err="1" smtClean="0"/>
              <a:t>market</a:t>
            </a:r>
            <a:r>
              <a:rPr lang="fr-BE" dirty="0" smtClean="0"/>
              <a:t>)</a:t>
            </a:r>
          </a:p>
          <a:p>
            <a:r>
              <a:rPr lang="fr-BE" dirty="0" err="1" smtClean="0">
                <a:solidFill>
                  <a:srgbClr val="FF0000"/>
                </a:solidFill>
              </a:rPr>
              <a:t>Removal</a:t>
            </a:r>
            <a:r>
              <a:rPr lang="fr-BE" dirty="0" smtClean="0"/>
              <a:t>: </a:t>
            </a:r>
            <a:r>
              <a:rPr lang="fr-BE" dirty="0" err="1" smtClean="0"/>
              <a:t>three</a:t>
            </a:r>
            <a:r>
              <a:rPr lang="fr-BE" dirty="0" smtClean="0"/>
              <a:t> </a:t>
            </a:r>
            <a:r>
              <a:rPr lang="fr-BE" dirty="0" err="1" smtClean="0"/>
              <a:t>quotations</a:t>
            </a:r>
            <a:r>
              <a:rPr lang="fr-BE" dirty="0" smtClean="0"/>
              <a:t> </a:t>
            </a:r>
            <a:r>
              <a:rPr lang="fr-BE" dirty="0" err="1" smtClean="0"/>
              <a:t>required</a:t>
            </a:r>
            <a:r>
              <a:rPr lang="fr-BE" dirty="0" smtClean="0"/>
              <a:t>. </a:t>
            </a:r>
            <a:r>
              <a:rPr lang="fr-BE" dirty="0" err="1" smtClean="0"/>
              <a:t>Paid</a:t>
            </a:r>
            <a:r>
              <a:rPr lang="fr-BE" dirty="0" smtClean="0"/>
              <a:t> </a:t>
            </a:r>
            <a:r>
              <a:rPr lang="fr-BE" dirty="0" err="1" smtClean="0"/>
              <a:t>against</a:t>
            </a:r>
            <a:r>
              <a:rPr lang="fr-BE" dirty="0" smtClean="0"/>
              <a:t> </a:t>
            </a:r>
            <a:r>
              <a:rPr lang="fr-BE" dirty="0" err="1" smtClean="0"/>
              <a:t>invoice</a:t>
            </a:r>
            <a:r>
              <a:rPr lang="fr-BE" dirty="0" smtClean="0"/>
              <a:t>.</a:t>
            </a:r>
          </a:p>
          <a:p>
            <a:r>
              <a:rPr lang="fr-BE" dirty="0" smtClean="0">
                <a:solidFill>
                  <a:srgbClr val="FF0000"/>
                </a:solidFill>
              </a:rPr>
              <a:t>RTA Training Brussels</a:t>
            </a:r>
            <a:r>
              <a:rPr lang="fr-BE" dirty="0" smtClean="0"/>
              <a:t>: (</a:t>
            </a:r>
            <a:r>
              <a:rPr lang="fr-BE" dirty="0" err="1" smtClean="0"/>
              <a:t>step</a:t>
            </a:r>
            <a:r>
              <a:rPr lang="fr-BE" dirty="0" smtClean="0"/>
              <a:t> </a:t>
            </a:r>
            <a:r>
              <a:rPr lang="fr-BE" dirty="0" err="1" smtClean="0"/>
              <a:t>done</a:t>
            </a:r>
            <a:r>
              <a:rPr lang="fr-BE" dirty="0" smtClean="0"/>
              <a:t>, </a:t>
            </a:r>
            <a:r>
              <a:rPr lang="fr-BE" dirty="0" err="1" smtClean="0"/>
              <a:t>hopefully</a:t>
            </a:r>
            <a:r>
              <a:rPr lang="fr-BE" dirty="0" smtClean="0"/>
              <a:t>)</a:t>
            </a:r>
          </a:p>
          <a:p>
            <a:r>
              <a:rPr lang="fr-BE" dirty="0" smtClean="0">
                <a:solidFill>
                  <a:srgbClr val="FF0000"/>
                </a:solidFill>
              </a:rPr>
              <a:t>RTA Assistant(s)</a:t>
            </a:r>
            <a:r>
              <a:rPr lang="fr-BE" dirty="0" smtClean="0">
                <a:solidFill>
                  <a:schemeClr val="tx1"/>
                </a:solidFill>
              </a:rPr>
              <a:t>:</a:t>
            </a:r>
            <a:r>
              <a:rPr lang="fr-BE" dirty="0" smtClean="0">
                <a:solidFill>
                  <a:srgbClr val="FF0000"/>
                </a:solidFill>
              </a:rPr>
              <a:t> </a:t>
            </a:r>
            <a:r>
              <a:rPr lang="fr-BE" u="sng" dirty="0" smtClean="0">
                <a:solidFill>
                  <a:schemeClr val="accent6"/>
                </a:solidFill>
              </a:rPr>
              <a:t>unit </a:t>
            </a:r>
            <a:r>
              <a:rPr lang="fr-BE" u="sng" dirty="0" err="1" smtClean="0">
                <a:solidFill>
                  <a:schemeClr val="accent6"/>
                </a:solidFill>
              </a:rPr>
              <a:t>cost</a:t>
            </a:r>
            <a:r>
              <a:rPr lang="fr-BE" dirty="0" smtClean="0">
                <a:solidFill>
                  <a:schemeClr val="accent6"/>
                </a:solidFill>
              </a:rPr>
              <a:t> to </a:t>
            </a:r>
            <a:r>
              <a:rPr lang="fr-BE" dirty="0" err="1" smtClean="0">
                <a:solidFill>
                  <a:schemeClr val="accent6"/>
                </a:solidFill>
              </a:rPr>
              <a:t>be</a:t>
            </a:r>
            <a:r>
              <a:rPr lang="fr-BE" dirty="0" smtClean="0">
                <a:solidFill>
                  <a:schemeClr val="accent6"/>
                </a:solidFill>
              </a:rPr>
              <a:t> </a:t>
            </a:r>
            <a:r>
              <a:rPr lang="fr-BE" dirty="0" err="1" smtClean="0">
                <a:solidFill>
                  <a:schemeClr val="accent6"/>
                </a:solidFill>
              </a:rPr>
              <a:t>established</a:t>
            </a:r>
            <a:r>
              <a:rPr lang="fr-BE" dirty="0" smtClean="0">
                <a:solidFill>
                  <a:schemeClr val="accent6"/>
                </a:solidFill>
              </a:rPr>
              <a:t> on a case-by-case basis </a:t>
            </a:r>
            <a:r>
              <a:rPr lang="fr-BE" dirty="0" err="1" smtClean="0">
                <a:solidFill>
                  <a:schemeClr val="accent6"/>
                </a:solidFill>
              </a:rPr>
              <a:t>taking</a:t>
            </a:r>
            <a:r>
              <a:rPr lang="fr-BE" dirty="0" smtClean="0">
                <a:solidFill>
                  <a:schemeClr val="accent6"/>
                </a:solidFill>
              </a:rPr>
              <a:t> </a:t>
            </a:r>
            <a:r>
              <a:rPr lang="fr-BE" dirty="0" err="1" smtClean="0">
                <a:solidFill>
                  <a:schemeClr val="accent6"/>
                </a:solidFill>
              </a:rPr>
              <a:t>into</a:t>
            </a:r>
            <a:r>
              <a:rPr lang="fr-BE" dirty="0" smtClean="0">
                <a:solidFill>
                  <a:schemeClr val="accent6"/>
                </a:solidFill>
              </a:rPr>
              <a:t> </a:t>
            </a:r>
            <a:r>
              <a:rPr lang="fr-BE" dirty="0" err="1" smtClean="0">
                <a:solidFill>
                  <a:schemeClr val="accent6"/>
                </a:solidFill>
              </a:rPr>
              <a:t>consideration</a:t>
            </a:r>
            <a:r>
              <a:rPr lang="fr-BE" dirty="0" smtClean="0">
                <a:solidFill>
                  <a:schemeClr val="accent6"/>
                </a:solidFill>
              </a:rPr>
              <a:t> conditions </a:t>
            </a:r>
            <a:r>
              <a:rPr lang="fr-BE" dirty="0" err="1" smtClean="0">
                <a:solidFill>
                  <a:schemeClr val="accent6"/>
                </a:solidFill>
              </a:rPr>
              <a:t>prevailing</a:t>
            </a:r>
            <a:r>
              <a:rPr lang="fr-BE" dirty="0" smtClean="0">
                <a:solidFill>
                  <a:schemeClr val="accent6"/>
                </a:solidFill>
              </a:rPr>
              <a:t> in the </a:t>
            </a:r>
            <a:r>
              <a:rPr lang="fr-BE" dirty="0" err="1" smtClean="0">
                <a:solidFill>
                  <a:schemeClr val="accent6"/>
                </a:solidFill>
              </a:rPr>
              <a:t>partner</a:t>
            </a:r>
            <a:r>
              <a:rPr lang="fr-BE" dirty="0" smtClean="0">
                <a:solidFill>
                  <a:schemeClr val="accent6"/>
                </a:solidFill>
              </a:rPr>
              <a:t> country and indications </a:t>
            </a:r>
            <a:r>
              <a:rPr lang="fr-BE" dirty="0" err="1" smtClean="0">
                <a:solidFill>
                  <a:schemeClr val="accent6"/>
                </a:solidFill>
              </a:rPr>
              <a:t>provided</a:t>
            </a:r>
            <a:r>
              <a:rPr lang="fr-BE" dirty="0" smtClean="0">
                <a:solidFill>
                  <a:schemeClr val="accent6"/>
                </a:solidFill>
              </a:rPr>
              <a:t> by the local EU </a:t>
            </a:r>
            <a:r>
              <a:rPr lang="fr-BE" dirty="0" err="1" smtClean="0">
                <a:solidFill>
                  <a:schemeClr val="accent6"/>
                </a:solidFill>
              </a:rPr>
              <a:t>Delegation</a:t>
            </a:r>
            <a:r>
              <a:rPr lang="fr-BE" dirty="0">
                <a:solidFill>
                  <a:srgbClr val="002060"/>
                </a:solidFill>
              </a:rPr>
              <a:t>.</a:t>
            </a:r>
            <a:endParaRPr lang="fr-BE" dirty="0" smtClean="0">
              <a:solidFill>
                <a:srgbClr val="FF0000"/>
              </a:solidFill>
            </a:endParaRPr>
          </a:p>
          <a:p>
            <a:endParaRPr lang="fr-BE" dirty="0" smtClean="0"/>
          </a:p>
          <a:p>
            <a:endParaRPr lang="en-GB" dirty="0"/>
          </a:p>
        </p:txBody>
      </p:sp>
    </p:spTree>
    <p:extLst>
      <p:ext uri="{BB962C8B-B14F-4D97-AF65-F5344CB8AC3E}">
        <p14:creationId xmlns:p14="http://schemas.microsoft.com/office/powerpoint/2010/main" val="3982498446"/>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p:cNvSpPr>
            <a:spLocks noGrp="1" noChangeArrowheads="1"/>
          </p:cNvSpPr>
          <p:nvPr>
            <p:ph type="title"/>
          </p:nvPr>
        </p:nvSpPr>
        <p:spPr>
          <a:xfrm>
            <a:off x="395536" y="981075"/>
            <a:ext cx="8302377" cy="1143000"/>
          </a:xfrm>
        </p:spPr>
        <p:txBody>
          <a:bodyPr/>
          <a:lstStyle/>
          <a:p>
            <a:pPr eaLnBrk="1" hangingPunct="1"/>
            <a:r>
              <a:rPr lang="en-US" altLang="en-US" dirty="0" smtClean="0"/>
              <a:t>Budget Heading II: Horizontal Costs</a:t>
            </a:r>
          </a:p>
        </p:txBody>
      </p:sp>
      <p:pic>
        <p:nvPicPr>
          <p:cNvPr id="4" name="Picture 3"/>
          <p:cNvPicPr/>
          <p:nvPr/>
        </p:nvPicPr>
        <p:blipFill rotWithShape="1">
          <a:blip r:embed="rId2">
            <a:extLst>
              <a:ext uri="{28A0092B-C50C-407E-A947-70E740481C1C}">
                <a14:useLocalDpi xmlns:a14="http://schemas.microsoft.com/office/drawing/2010/main" val="0"/>
              </a:ext>
            </a:extLst>
          </a:blip>
          <a:srcRect l="111" t="58377" r="-111" b="228"/>
          <a:stretch/>
        </p:blipFill>
        <p:spPr bwMode="auto">
          <a:xfrm>
            <a:off x="1600959" y="2420888"/>
            <a:ext cx="5891530" cy="2808312"/>
          </a:xfrm>
          <a:prstGeom prst="rect">
            <a:avLst/>
          </a:prstGeom>
          <a:noFill/>
          <a:ln>
            <a:noFill/>
          </a:ln>
        </p:spPr>
      </p:pic>
    </p:spTree>
    <p:extLst>
      <p:ext uri="{BB962C8B-B14F-4D97-AF65-F5344CB8AC3E}">
        <p14:creationId xmlns:p14="http://schemas.microsoft.com/office/powerpoint/2010/main" val="69240555"/>
      </p:ext>
    </p:extLst>
  </p:cSld>
  <p:clrMapOvr>
    <a:masterClrMapping/>
  </p:clrMapOvr>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dirty="0" smtClean="0"/>
              <a:t>Budget Heading III: Components</a:t>
            </a:r>
            <a:endParaRPr lang="en-GB" dirty="0"/>
          </a:p>
        </p:txBody>
      </p:sp>
      <p:pic>
        <p:nvPicPr>
          <p:cNvPr id="4" name="Picture 3"/>
          <p:cNvPicPr/>
          <p:nvPr/>
        </p:nvPicPr>
        <p:blipFill rotWithShape="1">
          <a:blip r:embed="rId2">
            <a:extLst>
              <a:ext uri="{28A0092B-C50C-407E-A947-70E740481C1C}">
                <a14:useLocalDpi xmlns:a14="http://schemas.microsoft.com/office/drawing/2010/main" val="0"/>
              </a:ext>
            </a:extLst>
          </a:blip>
          <a:srcRect l="-1225" t="2" r="-1719" b="40489"/>
          <a:stretch/>
        </p:blipFill>
        <p:spPr bwMode="auto">
          <a:xfrm>
            <a:off x="1485752" y="2492896"/>
            <a:ext cx="6048672" cy="3384376"/>
          </a:xfrm>
          <a:prstGeom prst="rect">
            <a:avLst/>
          </a:prstGeom>
          <a:noFill/>
          <a:ln>
            <a:noFill/>
          </a:ln>
        </p:spPr>
      </p:pic>
    </p:spTree>
    <p:extLst>
      <p:ext uri="{BB962C8B-B14F-4D97-AF65-F5344CB8AC3E}">
        <p14:creationId xmlns:p14="http://schemas.microsoft.com/office/powerpoint/2010/main" val="351876975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title"/>
          </p:nvPr>
        </p:nvSpPr>
        <p:spPr/>
        <p:txBody>
          <a:bodyPr/>
          <a:lstStyle/>
          <a:p>
            <a:pPr eaLnBrk="1" hangingPunct="1"/>
            <a:r>
              <a:rPr lang="fr-BE" altLang="en-US" smtClean="0"/>
              <a:t>1. The Team</a:t>
            </a:r>
            <a:endParaRPr lang="en-GB" altLang="en-US" smtClean="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242633873"/>
              </p:ext>
            </p:extLst>
          </p:nvPr>
        </p:nvGraphicFramePr>
        <p:xfrm>
          <a:off x="457200" y="2276475"/>
          <a:ext cx="8229600" cy="2225676"/>
        </p:xfrm>
        <a:graphic>
          <a:graphicData uri="http://schemas.openxmlformats.org/drawingml/2006/table">
            <a:tbl>
              <a:tblPr firstRow="1" bandRow="1">
                <a:tableStyleId>{5C22544A-7EE6-4342-B048-85BDC9FD1C3A}</a:tableStyleId>
              </a:tblPr>
              <a:tblGrid>
                <a:gridCol w="4114800">
                  <a:extLst>
                    <a:ext uri="{9D8B030D-6E8A-4147-A177-3AD203B41FA5}">
                      <a16:colId xmlns:a16="http://schemas.microsoft.com/office/drawing/2014/main" val="445700099"/>
                    </a:ext>
                  </a:extLst>
                </a:gridCol>
                <a:gridCol w="4114800">
                  <a:extLst>
                    <a:ext uri="{9D8B030D-6E8A-4147-A177-3AD203B41FA5}">
                      <a16:colId xmlns:a16="http://schemas.microsoft.com/office/drawing/2014/main" val="2166677416"/>
                    </a:ext>
                  </a:extLst>
                </a:gridCol>
              </a:tblGrid>
              <a:tr h="370946">
                <a:tc>
                  <a:txBody>
                    <a:bodyPr/>
                    <a:lstStyle/>
                    <a:p>
                      <a:r>
                        <a:rPr lang="en-IE" sz="1800" noProof="0" dirty="0" smtClean="0"/>
                        <a:t>Name</a:t>
                      </a:r>
                      <a:endParaRPr lang="en-IE" sz="1800" noProof="0" dirty="0"/>
                    </a:p>
                  </a:txBody>
                  <a:tcPr marT="45733" marB="45733"/>
                </a:tc>
                <a:tc>
                  <a:txBody>
                    <a:bodyPr/>
                    <a:lstStyle/>
                    <a:p>
                      <a:r>
                        <a:rPr lang="en-IE" sz="1800" noProof="0" dirty="0" smtClean="0"/>
                        <a:t>Function</a:t>
                      </a:r>
                      <a:endParaRPr lang="en-IE" sz="1800" noProof="0" dirty="0"/>
                    </a:p>
                  </a:txBody>
                  <a:tcPr marT="45733" marB="45733"/>
                </a:tc>
                <a:extLst>
                  <a:ext uri="{0D108BD9-81ED-4DB2-BD59-A6C34878D82A}">
                    <a16:rowId xmlns:a16="http://schemas.microsoft.com/office/drawing/2014/main" val="3793230893"/>
                  </a:ext>
                </a:extLst>
              </a:tr>
              <a:tr h="370946">
                <a:tc>
                  <a:txBody>
                    <a:bodyPr/>
                    <a:lstStyle/>
                    <a:p>
                      <a:r>
                        <a:rPr lang="en-IE" sz="1800" noProof="0" dirty="0" smtClean="0"/>
                        <a:t>Francesca Aquaro</a:t>
                      </a:r>
                      <a:endParaRPr lang="en-IE" sz="1800" noProof="0" dirty="0"/>
                    </a:p>
                  </a:txBody>
                  <a:tcPr marT="45733" marB="45733"/>
                </a:tc>
                <a:tc>
                  <a:txBody>
                    <a:bodyPr/>
                    <a:lstStyle/>
                    <a:p>
                      <a:r>
                        <a:rPr lang="en-IE" sz="1800" noProof="0" dirty="0" smtClean="0"/>
                        <a:t>Team Leader</a:t>
                      </a:r>
                      <a:endParaRPr lang="en-IE" sz="1800" noProof="0" dirty="0"/>
                    </a:p>
                  </a:txBody>
                  <a:tcPr marT="45733" marB="45733"/>
                </a:tc>
                <a:extLst>
                  <a:ext uri="{0D108BD9-81ED-4DB2-BD59-A6C34878D82A}">
                    <a16:rowId xmlns:a16="http://schemas.microsoft.com/office/drawing/2014/main" val="3621245148"/>
                  </a:ext>
                </a:extLst>
              </a:tr>
              <a:tr h="370946">
                <a:tc>
                  <a:txBody>
                    <a:bodyPr/>
                    <a:lstStyle/>
                    <a:p>
                      <a:r>
                        <a:rPr lang="en-IE" sz="1800" noProof="0" dirty="0" smtClean="0"/>
                        <a:t>Clara Lambert</a:t>
                      </a:r>
                      <a:endParaRPr lang="en-IE" sz="1800" noProof="0" dirty="0"/>
                    </a:p>
                  </a:txBody>
                  <a:tcPr marT="45733" marB="45733"/>
                </a:tc>
                <a:tc>
                  <a:txBody>
                    <a:bodyPr/>
                    <a:lstStyle/>
                    <a:p>
                      <a:r>
                        <a:rPr lang="en-IE" sz="1800" noProof="0" dirty="0" smtClean="0"/>
                        <a:t>Communication</a:t>
                      </a:r>
                      <a:endParaRPr lang="en-IE" sz="1800" noProof="0" dirty="0"/>
                    </a:p>
                  </a:txBody>
                  <a:tcPr marT="45733" marB="45733"/>
                </a:tc>
                <a:extLst>
                  <a:ext uri="{0D108BD9-81ED-4DB2-BD59-A6C34878D82A}">
                    <a16:rowId xmlns:a16="http://schemas.microsoft.com/office/drawing/2014/main" val="2181366432"/>
                  </a:ext>
                </a:extLst>
              </a:tr>
              <a:tr h="370946">
                <a:tc>
                  <a:txBody>
                    <a:bodyPr/>
                    <a:lstStyle/>
                    <a:p>
                      <a:r>
                        <a:rPr lang="en-IE" sz="1800" noProof="0" dirty="0" smtClean="0"/>
                        <a:t>Ela </a:t>
                      </a:r>
                      <a:r>
                        <a:rPr lang="en-IE" sz="1800" noProof="0" dirty="0" err="1" smtClean="0"/>
                        <a:t>Horoszko</a:t>
                      </a:r>
                      <a:endParaRPr lang="en-IE" sz="1800" noProof="0" dirty="0"/>
                    </a:p>
                  </a:txBody>
                  <a:tcPr marT="45733" marB="45733"/>
                </a:tc>
                <a:tc>
                  <a:txBody>
                    <a:bodyPr/>
                    <a:lstStyle/>
                    <a:p>
                      <a:r>
                        <a:rPr lang="en-IE" sz="1800" noProof="0" dirty="0" smtClean="0"/>
                        <a:t>ENI East + Mandated Bodies</a:t>
                      </a:r>
                      <a:endParaRPr lang="en-IE" sz="1800" noProof="0" dirty="0"/>
                    </a:p>
                  </a:txBody>
                  <a:tcPr marT="45733" marB="45733"/>
                </a:tc>
                <a:extLst>
                  <a:ext uri="{0D108BD9-81ED-4DB2-BD59-A6C34878D82A}">
                    <a16:rowId xmlns:a16="http://schemas.microsoft.com/office/drawing/2014/main" val="1293055390"/>
                  </a:ext>
                </a:extLst>
              </a:tr>
              <a:tr h="370946">
                <a:tc>
                  <a:txBody>
                    <a:bodyPr/>
                    <a:lstStyle/>
                    <a:p>
                      <a:r>
                        <a:rPr lang="en-IE" sz="1800" noProof="0" dirty="0" smtClean="0"/>
                        <a:t>Mihaela </a:t>
                      </a:r>
                      <a:r>
                        <a:rPr lang="en-IE" sz="1800" noProof="0" dirty="0" err="1" smtClean="0"/>
                        <a:t>Popa</a:t>
                      </a:r>
                      <a:endParaRPr lang="en-IE" sz="1800" noProof="0" dirty="0"/>
                    </a:p>
                  </a:txBody>
                  <a:tcPr marT="45733" marB="45733"/>
                </a:tc>
                <a:tc>
                  <a:txBody>
                    <a:bodyPr/>
                    <a:lstStyle/>
                    <a:p>
                      <a:r>
                        <a:rPr lang="en-IE" sz="1800" noProof="0" dirty="0" smtClean="0"/>
                        <a:t>IPA + Institution Building days</a:t>
                      </a:r>
                      <a:endParaRPr lang="en-IE" sz="1800" noProof="0" dirty="0"/>
                    </a:p>
                  </a:txBody>
                  <a:tcPr marT="45733" marB="45733"/>
                </a:tc>
                <a:extLst>
                  <a:ext uri="{0D108BD9-81ED-4DB2-BD59-A6C34878D82A}">
                    <a16:rowId xmlns:a16="http://schemas.microsoft.com/office/drawing/2014/main" val="3821121846"/>
                  </a:ext>
                </a:extLst>
              </a:tr>
              <a:tr h="370946">
                <a:tc>
                  <a:txBody>
                    <a:bodyPr/>
                    <a:lstStyle/>
                    <a:p>
                      <a:r>
                        <a:rPr lang="en-IE" sz="1800" noProof="0" dirty="0" smtClean="0"/>
                        <a:t>Jordi Rodríguez Ruiz</a:t>
                      </a:r>
                      <a:endParaRPr lang="en-IE" sz="1800" noProof="0" dirty="0"/>
                    </a:p>
                  </a:txBody>
                  <a:tcPr marT="45733" marB="45733"/>
                </a:tc>
                <a:tc>
                  <a:txBody>
                    <a:bodyPr/>
                    <a:lstStyle/>
                    <a:p>
                      <a:r>
                        <a:rPr lang="en-IE" sz="1800" noProof="0" dirty="0" smtClean="0"/>
                        <a:t>ENI South</a:t>
                      </a:r>
                      <a:r>
                        <a:rPr lang="en-IE" sz="1800" baseline="0" noProof="0" dirty="0" smtClean="0"/>
                        <a:t> + RTA Training</a:t>
                      </a:r>
                      <a:endParaRPr lang="en-IE" sz="1800" noProof="0" dirty="0"/>
                    </a:p>
                  </a:txBody>
                  <a:tcPr marT="45733" marB="45733"/>
                </a:tc>
                <a:extLst>
                  <a:ext uri="{0D108BD9-81ED-4DB2-BD59-A6C34878D82A}">
                    <a16:rowId xmlns:a16="http://schemas.microsoft.com/office/drawing/2014/main" val="3300270623"/>
                  </a:ext>
                </a:extLst>
              </a:tr>
            </a:tbl>
          </a:graphicData>
        </a:graphic>
      </p:graphicFrame>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smtClean="0"/>
              <a:t>Coordination </a:t>
            </a:r>
            <a:r>
              <a:rPr lang="fr-BE" dirty="0" err="1" smtClean="0"/>
              <a:t>costs</a:t>
            </a:r>
            <a:endParaRPr lang="en-GB" dirty="0"/>
          </a:p>
        </p:txBody>
      </p:sp>
      <p:sp>
        <p:nvSpPr>
          <p:cNvPr id="3" name="Content Placeholder 2"/>
          <p:cNvSpPr>
            <a:spLocks noGrp="1"/>
          </p:cNvSpPr>
          <p:nvPr>
            <p:ph idx="1"/>
          </p:nvPr>
        </p:nvSpPr>
        <p:spPr/>
        <p:txBody>
          <a:bodyPr/>
          <a:lstStyle/>
          <a:p>
            <a:r>
              <a:rPr lang="fr-BE" dirty="0" err="1" smtClean="0"/>
              <a:t>Preparation</a:t>
            </a:r>
            <a:r>
              <a:rPr lang="fr-BE" dirty="0" smtClean="0"/>
              <a:t> </a:t>
            </a:r>
            <a:r>
              <a:rPr lang="fr-BE" dirty="0" err="1" smtClean="0"/>
              <a:t>costs</a:t>
            </a:r>
            <a:r>
              <a:rPr lang="fr-BE" dirty="0" smtClean="0"/>
              <a:t>: for the contribution of EU MS </a:t>
            </a:r>
            <a:r>
              <a:rPr lang="fr-BE" dirty="0" err="1" smtClean="0"/>
              <a:t>officials</a:t>
            </a:r>
            <a:r>
              <a:rPr lang="fr-BE" dirty="0" smtClean="0"/>
              <a:t> to the </a:t>
            </a:r>
            <a:r>
              <a:rPr lang="fr-BE" dirty="0" err="1" smtClean="0"/>
              <a:t>preparation</a:t>
            </a:r>
            <a:r>
              <a:rPr lang="fr-BE" dirty="0" smtClean="0"/>
              <a:t> of the Rolling </a:t>
            </a:r>
            <a:r>
              <a:rPr lang="fr-BE" dirty="0" err="1" smtClean="0"/>
              <a:t>Work</a:t>
            </a:r>
            <a:r>
              <a:rPr lang="fr-BE" dirty="0" smtClean="0"/>
              <a:t> Plan;</a:t>
            </a:r>
          </a:p>
          <a:p>
            <a:endParaRPr lang="fr-BE" dirty="0" smtClean="0"/>
          </a:p>
          <a:p>
            <a:r>
              <a:rPr lang="fr-BE" dirty="0" err="1" smtClean="0"/>
              <a:t>Steering</a:t>
            </a:r>
            <a:r>
              <a:rPr lang="fr-BE" dirty="0" smtClean="0"/>
              <a:t> </a:t>
            </a:r>
            <a:r>
              <a:rPr lang="fr-BE" dirty="0" err="1" smtClean="0"/>
              <a:t>Committees</a:t>
            </a:r>
            <a:r>
              <a:rPr lang="fr-BE" dirty="0" smtClean="0"/>
              <a:t>: for the participation of MS PL and Junior PL to the meetings;</a:t>
            </a:r>
          </a:p>
          <a:p>
            <a:endParaRPr lang="fr-BE" dirty="0"/>
          </a:p>
          <a:p>
            <a:endParaRPr lang="en-GB" dirty="0"/>
          </a:p>
        </p:txBody>
      </p:sp>
    </p:spTree>
    <p:extLst>
      <p:ext uri="{BB962C8B-B14F-4D97-AF65-F5344CB8AC3E}">
        <p14:creationId xmlns:p14="http://schemas.microsoft.com/office/powerpoint/2010/main" val="4054649773"/>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1396" y="1340768"/>
            <a:ext cx="8641208" cy="936625"/>
          </a:xfrm>
        </p:spPr>
        <p:txBody>
          <a:bodyPr/>
          <a:lstStyle/>
          <a:p>
            <a:r>
              <a:rPr lang="en-IE" dirty="0" smtClean="0"/>
              <a:t>Communication/Visibility Programme</a:t>
            </a:r>
            <a:br>
              <a:rPr lang="en-IE" dirty="0" smtClean="0"/>
            </a:br>
            <a:endParaRPr lang="en-IE" dirty="0"/>
          </a:p>
        </p:txBody>
      </p:sp>
      <p:sp>
        <p:nvSpPr>
          <p:cNvPr id="3" name="Content Placeholder 2"/>
          <p:cNvSpPr>
            <a:spLocks noGrp="1"/>
          </p:cNvSpPr>
          <p:nvPr>
            <p:ph idx="1"/>
          </p:nvPr>
        </p:nvSpPr>
        <p:spPr>
          <a:xfrm>
            <a:off x="457200" y="1988840"/>
            <a:ext cx="8229600" cy="3529013"/>
          </a:xfrm>
        </p:spPr>
        <p:txBody>
          <a:bodyPr/>
          <a:lstStyle/>
          <a:p>
            <a:r>
              <a:rPr lang="en-IE" dirty="0" smtClean="0"/>
              <a:t>It is mandatory and in line with </a:t>
            </a:r>
            <a:r>
              <a:rPr lang="en-IE" dirty="0" smtClean="0">
                <a:solidFill>
                  <a:srgbClr val="FF0000"/>
                </a:solidFill>
              </a:rPr>
              <a:t>Communication and Visibility guidelines</a:t>
            </a:r>
            <a:r>
              <a:rPr lang="en-IE" dirty="0" smtClean="0"/>
              <a:t> as well as with CA/EUD</a:t>
            </a:r>
          </a:p>
          <a:p>
            <a:endParaRPr lang="en-IE" dirty="0" smtClean="0"/>
          </a:p>
          <a:p>
            <a:r>
              <a:rPr lang="en-IE" dirty="0" err="1" smtClean="0"/>
              <a:t>Visiblity</a:t>
            </a:r>
            <a:r>
              <a:rPr lang="en-IE" dirty="0" smtClean="0"/>
              <a:t>: </a:t>
            </a:r>
            <a:r>
              <a:rPr lang="en-IE" dirty="0" smtClean="0">
                <a:solidFill>
                  <a:srgbClr val="FF0000"/>
                </a:solidFill>
              </a:rPr>
              <a:t>to acknowledge the funding source of the project</a:t>
            </a:r>
            <a:r>
              <a:rPr lang="en-IE" dirty="0" smtClean="0"/>
              <a:t> (EU) via banners, leaflets, pencils…</a:t>
            </a:r>
          </a:p>
          <a:p>
            <a:endParaRPr lang="en-IE" dirty="0" smtClean="0"/>
          </a:p>
          <a:p>
            <a:r>
              <a:rPr lang="en-IE" dirty="0" smtClean="0"/>
              <a:t>Communication: </a:t>
            </a:r>
            <a:r>
              <a:rPr lang="en-IE" dirty="0" smtClean="0">
                <a:solidFill>
                  <a:srgbClr val="FF0000"/>
                </a:solidFill>
              </a:rPr>
              <a:t>who says what in which channel to whom with what effect? </a:t>
            </a:r>
          </a:p>
          <a:p>
            <a:endParaRPr lang="en-IE" dirty="0" smtClean="0"/>
          </a:p>
          <a:p>
            <a:r>
              <a:rPr lang="en-IE" dirty="0" smtClean="0">
                <a:solidFill>
                  <a:srgbClr val="FF0000"/>
                </a:solidFill>
              </a:rPr>
              <a:t>Always coordinate with CA and EUD for more effective public action.</a:t>
            </a:r>
          </a:p>
          <a:p>
            <a:endParaRPr lang="en-IE" dirty="0" smtClean="0"/>
          </a:p>
          <a:p>
            <a:endParaRPr lang="en-IE" dirty="0"/>
          </a:p>
        </p:txBody>
      </p:sp>
    </p:spTree>
    <p:extLst>
      <p:ext uri="{BB962C8B-B14F-4D97-AF65-F5344CB8AC3E}">
        <p14:creationId xmlns:p14="http://schemas.microsoft.com/office/powerpoint/2010/main" val="3693338847"/>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smtClean="0"/>
              <a:t>Compensation for </a:t>
            </a:r>
            <a:r>
              <a:rPr lang="fr-BE" dirty="0" err="1" smtClean="0"/>
              <a:t>daily</a:t>
            </a:r>
            <a:r>
              <a:rPr lang="fr-BE" dirty="0" smtClean="0"/>
              <a:t> subsistance </a:t>
            </a:r>
            <a:r>
              <a:rPr lang="en-IE" dirty="0" smtClean="0"/>
              <a:t>- others</a:t>
            </a:r>
            <a:endParaRPr lang="en-GB" dirty="0"/>
          </a:p>
        </p:txBody>
      </p:sp>
      <p:sp>
        <p:nvSpPr>
          <p:cNvPr id="3" name="Content Placeholder 2"/>
          <p:cNvSpPr>
            <a:spLocks noGrp="1"/>
          </p:cNvSpPr>
          <p:nvPr>
            <p:ph idx="1"/>
          </p:nvPr>
        </p:nvSpPr>
        <p:spPr/>
        <p:txBody>
          <a:bodyPr/>
          <a:lstStyle/>
          <a:p>
            <a:r>
              <a:rPr lang="en-US" dirty="0" smtClean="0"/>
              <a:t>Paid </a:t>
            </a:r>
            <a:r>
              <a:rPr lang="en-US" dirty="0"/>
              <a:t>per overnight stay in the Beneficiary country as per Annex B and Annex A7. This rule also applies to Beneficiary member of staff travelling to a Member State in the framework of a study visit as </a:t>
            </a:r>
            <a:r>
              <a:rPr lang="en-US" dirty="0" smtClean="0"/>
              <a:t>per Annex A7, reference is DEVCO. </a:t>
            </a:r>
          </a:p>
          <a:p>
            <a:r>
              <a:rPr lang="en-US" dirty="0">
                <a:solidFill>
                  <a:srgbClr val="FF0000"/>
                </a:solidFill>
              </a:rPr>
              <a:t>For traineeships or internships lasting more than 28 days, the daily subsistence allowance however is reduced by 50% as of the 29th day.</a:t>
            </a:r>
            <a:endParaRPr lang="fr-BE" dirty="0" smtClean="0">
              <a:solidFill>
                <a:srgbClr val="FF0000"/>
              </a:solidFill>
            </a:endParaRPr>
          </a:p>
          <a:p>
            <a:endParaRPr lang="fr-BE" dirty="0" smtClean="0"/>
          </a:p>
          <a:p>
            <a:r>
              <a:rPr lang="fr-BE" dirty="0"/>
              <a:t>Link: </a:t>
            </a:r>
            <a:r>
              <a:rPr lang="fr-BE" dirty="0" smtClean="0">
                <a:hlinkClick r:id="rId2"/>
              </a:rPr>
              <a:t>Per </a:t>
            </a:r>
            <a:r>
              <a:rPr lang="fr-BE" dirty="0" err="1" smtClean="0">
                <a:hlinkClick r:id="rId2"/>
              </a:rPr>
              <a:t>diems</a:t>
            </a:r>
            <a:r>
              <a:rPr lang="fr-BE" dirty="0" smtClean="0">
                <a:hlinkClick r:id="rId2"/>
              </a:rPr>
              <a:t> – DEVCO</a:t>
            </a:r>
            <a:endParaRPr lang="en-GB" dirty="0"/>
          </a:p>
        </p:txBody>
      </p:sp>
    </p:spTree>
    <p:extLst>
      <p:ext uri="{BB962C8B-B14F-4D97-AF65-F5344CB8AC3E}">
        <p14:creationId xmlns:p14="http://schemas.microsoft.com/office/powerpoint/2010/main" val="870574282"/>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smtClean="0"/>
              <a:t>Compensation and </a:t>
            </a:r>
            <a:r>
              <a:rPr lang="fr-BE" dirty="0" err="1" smtClean="0"/>
              <a:t>Travel</a:t>
            </a:r>
            <a:r>
              <a:rPr lang="fr-BE" dirty="0" smtClean="0"/>
              <a:t> of Short </a:t>
            </a:r>
            <a:r>
              <a:rPr lang="fr-BE" dirty="0" err="1" smtClean="0"/>
              <a:t>Term</a:t>
            </a:r>
            <a:r>
              <a:rPr lang="fr-BE" dirty="0" smtClean="0"/>
              <a:t> Experts</a:t>
            </a:r>
            <a:endParaRPr lang="en-GB" dirty="0"/>
          </a:p>
        </p:txBody>
      </p:sp>
      <p:sp>
        <p:nvSpPr>
          <p:cNvPr id="3" name="Content Placeholder 2"/>
          <p:cNvSpPr>
            <a:spLocks noGrp="1"/>
          </p:cNvSpPr>
          <p:nvPr>
            <p:ph idx="1"/>
          </p:nvPr>
        </p:nvSpPr>
        <p:spPr>
          <a:xfrm>
            <a:off x="395288" y="2276475"/>
            <a:ext cx="8229600" cy="3529013"/>
          </a:xfrm>
        </p:spPr>
        <p:txBody>
          <a:bodyPr/>
          <a:lstStyle/>
          <a:p>
            <a:r>
              <a:rPr lang="en-US" sz="1800" dirty="0" smtClean="0">
                <a:solidFill>
                  <a:srgbClr val="FF0000"/>
                </a:solidFill>
              </a:rPr>
              <a:t>Fee for STEs is established at 350 euros per day.</a:t>
            </a:r>
          </a:p>
          <a:p>
            <a:endParaRPr lang="en-US" sz="1800" dirty="0" smtClean="0">
              <a:solidFill>
                <a:srgbClr val="FF0000"/>
              </a:solidFill>
            </a:endParaRPr>
          </a:p>
          <a:p>
            <a:r>
              <a:rPr lang="en-US" sz="1800" dirty="0" smtClean="0">
                <a:solidFill>
                  <a:srgbClr val="FF0000"/>
                </a:solidFill>
              </a:rPr>
              <a:t>Full or half working days can be remunerated for work done in the Partner Country even for travel days if the work can be documented.</a:t>
            </a:r>
          </a:p>
          <a:p>
            <a:endParaRPr lang="en-US" sz="1800" dirty="0">
              <a:solidFill>
                <a:srgbClr val="FF0000"/>
              </a:solidFill>
            </a:endParaRPr>
          </a:p>
          <a:p>
            <a:r>
              <a:rPr lang="en-US" sz="1800" dirty="0">
                <a:solidFill>
                  <a:srgbClr val="FF0000"/>
                </a:solidFill>
              </a:rPr>
              <a:t>W</a:t>
            </a:r>
            <a:r>
              <a:rPr lang="en-US" sz="1800" dirty="0" smtClean="0">
                <a:solidFill>
                  <a:srgbClr val="FF0000"/>
                </a:solidFill>
              </a:rPr>
              <a:t>ays for establishing travel cost</a:t>
            </a:r>
            <a:r>
              <a:rPr lang="en-US" sz="1800" dirty="0">
                <a:solidFill>
                  <a:srgbClr val="FF0000"/>
                </a:solidFill>
              </a:rPr>
              <a:t>: </a:t>
            </a:r>
            <a:endParaRPr lang="en-US" sz="1800" dirty="0" smtClean="0">
              <a:solidFill>
                <a:srgbClr val="FF0000"/>
              </a:solidFill>
            </a:endParaRPr>
          </a:p>
          <a:p>
            <a:r>
              <a:rPr lang="en-US" sz="1800" dirty="0" smtClean="0">
                <a:solidFill>
                  <a:srgbClr val="FF0000"/>
                </a:solidFill>
              </a:rPr>
              <a:t>- the </a:t>
            </a:r>
            <a:r>
              <a:rPr lang="en-US" sz="1800" dirty="0">
                <a:solidFill>
                  <a:srgbClr val="FF0000"/>
                </a:solidFill>
              </a:rPr>
              <a:t>economically most favorable quote among those provided by three travel agencies gathered by the MS </a:t>
            </a:r>
            <a:r>
              <a:rPr lang="en-US" sz="1800" dirty="0" smtClean="0">
                <a:solidFill>
                  <a:srgbClr val="FF0000"/>
                </a:solidFill>
              </a:rPr>
              <a:t>administration;</a:t>
            </a:r>
          </a:p>
          <a:p>
            <a:r>
              <a:rPr lang="en-US" sz="1800" dirty="0" smtClean="0">
                <a:solidFill>
                  <a:srgbClr val="FF0000"/>
                </a:solidFill>
              </a:rPr>
              <a:t>- the </a:t>
            </a:r>
            <a:r>
              <a:rPr lang="en-US" sz="1800" dirty="0">
                <a:solidFill>
                  <a:srgbClr val="FF0000"/>
                </a:solidFill>
              </a:rPr>
              <a:t>quote provided by the entity of the MS administration selected by competitive procedure in charge of travel </a:t>
            </a:r>
            <a:r>
              <a:rPr lang="en-US" sz="1800" dirty="0" smtClean="0">
                <a:solidFill>
                  <a:srgbClr val="FF0000"/>
                </a:solidFill>
              </a:rPr>
              <a:t>arrangements;</a:t>
            </a:r>
          </a:p>
          <a:p>
            <a:r>
              <a:rPr lang="en-US" sz="1800" dirty="0" smtClean="0">
                <a:solidFill>
                  <a:srgbClr val="FF0000"/>
                </a:solidFill>
              </a:rPr>
              <a:t>- incurred real costs if unit cost for a specific route could not be established before hand.</a:t>
            </a:r>
          </a:p>
          <a:p>
            <a:endParaRPr lang="en-US" sz="1800" dirty="0">
              <a:solidFill>
                <a:srgbClr val="FF0000"/>
              </a:solidFill>
            </a:endParaRPr>
          </a:p>
          <a:p>
            <a:endParaRPr lang="en-US" sz="1800" dirty="0" smtClean="0">
              <a:solidFill>
                <a:srgbClr val="FF0000"/>
              </a:solidFill>
            </a:endParaRPr>
          </a:p>
          <a:p>
            <a:endParaRPr lang="en-US" sz="1800" dirty="0"/>
          </a:p>
        </p:txBody>
      </p:sp>
    </p:spTree>
    <p:extLst>
      <p:ext uri="{BB962C8B-B14F-4D97-AF65-F5344CB8AC3E}">
        <p14:creationId xmlns:p14="http://schemas.microsoft.com/office/powerpoint/2010/main" val="1118167978"/>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E" dirty="0" smtClean="0"/>
              <a:t>Others costs</a:t>
            </a:r>
            <a:endParaRPr lang="en-IE" dirty="0"/>
          </a:p>
        </p:txBody>
      </p:sp>
      <p:sp>
        <p:nvSpPr>
          <p:cNvPr id="3" name="Content Placeholder 2"/>
          <p:cNvSpPr>
            <a:spLocks noGrp="1"/>
          </p:cNvSpPr>
          <p:nvPr>
            <p:ph idx="1"/>
          </p:nvPr>
        </p:nvSpPr>
        <p:spPr/>
        <p:txBody>
          <a:bodyPr/>
          <a:lstStyle/>
          <a:p>
            <a:r>
              <a:rPr lang="en-IE" dirty="0" smtClean="0"/>
              <a:t>Interpretation (service)</a:t>
            </a:r>
          </a:p>
          <a:p>
            <a:endParaRPr lang="en-IE" dirty="0" smtClean="0"/>
          </a:p>
          <a:p>
            <a:r>
              <a:rPr lang="en-IE" dirty="0" smtClean="0"/>
              <a:t>Translation (service)</a:t>
            </a:r>
          </a:p>
          <a:p>
            <a:endParaRPr lang="en-IE" dirty="0" smtClean="0"/>
          </a:p>
          <a:p>
            <a:r>
              <a:rPr lang="en-IE" dirty="0" smtClean="0"/>
              <a:t>Venue (service): preference that venues are provided by the Partner country and to use rented venues only for exceptional cases (e.g. special visibility events of kick off/opening)</a:t>
            </a:r>
          </a:p>
          <a:p>
            <a:endParaRPr lang="en-IE" dirty="0"/>
          </a:p>
        </p:txBody>
      </p:sp>
    </p:spTree>
    <p:extLst>
      <p:ext uri="{BB962C8B-B14F-4D97-AF65-F5344CB8AC3E}">
        <p14:creationId xmlns:p14="http://schemas.microsoft.com/office/powerpoint/2010/main" val="1536314895"/>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smtClean="0"/>
              <a:t>Direct </a:t>
            </a:r>
            <a:r>
              <a:rPr lang="fr-BE" dirty="0" err="1" smtClean="0"/>
              <a:t>Costs</a:t>
            </a:r>
            <a:r>
              <a:rPr lang="fr-BE" dirty="0" smtClean="0"/>
              <a:t> + </a:t>
            </a:r>
            <a:r>
              <a:rPr lang="fr-BE" dirty="0" err="1" smtClean="0"/>
              <a:t>Reserves</a:t>
            </a:r>
            <a:r>
              <a:rPr lang="fr-BE" dirty="0" smtClean="0"/>
              <a:t> + Indirect </a:t>
            </a:r>
            <a:r>
              <a:rPr lang="fr-BE" dirty="0" err="1" smtClean="0"/>
              <a:t>Costs</a:t>
            </a:r>
            <a:endParaRPr lang="en-GB" dirty="0"/>
          </a:p>
        </p:txBody>
      </p:sp>
      <p:pic>
        <p:nvPicPr>
          <p:cNvPr id="5" name="Picture 4"/>
          <p:cNvPicPr/>
          <p:nvPr/>
        </p:nvPicPr>
        <p:blipFill rotWithShape="1">
          <a:blip r:embed="rId3">
            <a:extLst>
              <a:ext uri="{28A0092B-C50C-407E-A947-70E740481C1C}">
                <a14:useLocalDpi xmlns:a14="http://schemas.microsoft.com/office/drawing/2010/main" val="0"/>
              </a:ext>
            </a:extLst>
          </a:blip>
          <a:srcRect l="-1225" t="60777" r="-2698" b="-1295"/>
          <a:stretch/>
        </p:blipFill>
        <p:spPr bwMode="auto">
          <a:xfrm>
            <a:off x="1403648" y="2780928"/>
            <a:ext cx="6106179" cy="2304256"/>
          </a:xfrm>
          <a:prstGeom prst="rect">
            <a:avLst/>
          </a:prstGeom>
          <a:noFill/>
          <a:ln>
            <a:noFill/>
          </a:ln>
        </p:spPr>
      </p:pic>
    </p:spTree>
    <p:extLst>
      <p:ext uri="{BB962C8B-B14F-4D97-AF65-F5344CB8AC3E}">
        <p14:creationId xmlns:p14="http://schemas.microsoft.com/office/powerpoint/2010/main" val="606352722"/>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err="1" smtClean="0"/>
              <a:t>Reserves</a:t>
            </a:r>
            <a:endParaRPr lang="en-GB" dirty="0"/>
          </a:p>
        </p:txBody>
      </p:sp>
      <p:sp>
        <p:nvSpPr>
          <p:cNvPr id="3" name="Content Placeholder 2"/>
          <p:cNvSpPr>
            <a:spLocks noGrp="1"/>
          </p:cNvSpPr>
          <p:nvPr>
            <p:ph idx="1"/>
          </p:nvPr>
        </p:nvSpPr>
        <p:spPr/>
        <p:txBody>
          <a:bodyPr/>
          <a:lstStyle/>
          <a:p>
            <a:r>
              <a:rPr lang="fr-BE" dirty="0" smtClean="0"/>
              <a:t>Maximum 2,5% of the direct </a:t>
            </a:r>
            <a:r>
              <a:rPr lang="fr-BE" dirty="0" err="1" smtClean="0"/>
              <a:t>costs</a:t>
            </a:r>
            <a:r>
              <a:rPr lang="fr-BE" dirty="0" smtClean="0"/>
              <a:t>;</a:t>
            </a:r>
            <a:endParaRPr lang="fr-BE" dirty="0"/>
          </a:p>
          <a:p>
            <a:endParaRPr lang="fr-BE" dirty="0" smtClean="0"/>
          </a:p>
          <a:p>
            <a:r>
              <a:rPr lang="fr-BE" dirty="0" smtClean="0"/>
              <a:t>Can </a:t>
            </a:r>
            <a:r>
              <a:rPr lang="fr-BE" dirty="0" err="1" smtClean="0"/>
              <a:t>be</a:t>
            </a:r>
            <a:r>
              <a:rPr lang="fr-BE" dirty="0" smtClean="0"/>
              <a:t> </a:t>
            </a:r>
            <a:r>
              <a:rPr lang="fr-BE" dirty="0" err="1" smtClean="0"/>
              <a:t>used</a:t>
            </a:r>
            <a:r>
              <a:rPr lang="fr-BE" dirty="0" smtClean="0"/>
              <a:t> </a:t>
            </a:r>
            <a:r>
              <a:rPr lang="fr-BE" dirty="0" err="1" smtClean="0"/>
              <a:t>only</a:t>
            </a:r>
            <a:r>
              <a:rPr lang="fr-BE" dirty="0" smtClean="0"/>
              <a:t> </a:t>
            </a:r>
            <a:r>
              <a:rPr lang="fr-BE" dirty="0" err="1" smtClean="0"/>
              <a:t>with</a:t>
            </a:r>
            <a:r>
              <a:rPr lang="fr-BE" dirty="0" smtClean="0"/>
              <a:t> </a:t>
            </a:r>
            <a:r>
              <a:rPr lang="fr-BE" dirty="0" err="1" smtClean="0"/>
              <a:t>approval</a:t>
            </a:r>
            <a:r>
              <a:rPr lang="fr-BE" dirty="0" smtClean="0"/>
              <a:t> </a:t>
            </a:r>
            <a:r>
              <a:rPr lang="fr-BE" dirty="0" err="1" smtClean="0"/>
              <a:t>from</a:t>
            </a:r>
            <a:r>
              <a:rPr lang="fr-BE" dirty="0" smtClean="0"/>
              <a:t> the CA;</a:t>
            </a:r>
          </a:p>
          <a:p>
            <a:endParaRPr lang="fr-BE" dirty="0"/>
          </a:p>
          <a:p>
            <a:r>
              <a:rPr lang="fr-BE" dirty="0" err="1" smtClean="0"/>
              <a:t>They</a:t>
            </a:r>
            <a:r>
              <a:rPr lang="fr-BE" dirty="0" smtClean="0"/>
              <a:t> </a:t>
            </a:r>
            <a:r>
              <a:rPr lang="fr-BE" dirty="0" err="1" smtClean="0"/>
              <a:t>can</a:t>
            </a:r>
            <a:r>
              <a:rPr lang="fr-BE" dirty="0" smtClean="0"/>
              <a:t> </a:t>
            </a:r>
            <a:r>
              <a:rPr lang="fr-BE" dirty="0" err="1" smtClean="0"/>
              <a:t>contribute</a:t>
            </a:r>
            <a:r>
              <a:rPr lang="fr-BE" dirty="0" smtClean="0"/>
              <a:t> to </a:t>
            </a:r>
            <a:r>
              <a:rPr lang="fr-BE" dirty="0" err="1" smtClean="0"/>
              <a:t>fund</a:t>
            </a:r>
            <a:r>
              <a:rPr lang="fr-BE" dirty="0" smtClean="0"/>
              <a:t> </a:t>
            </a:r>
            <a:r>
              <a:rPr lang="fr-BE" dirty="0" err="1" smtClean="0"/>
              <a:t>activities</a:t>
            </a:r>
            <a:r>
              <a:rPr lang="fr-BE" dirty="0"/>
              <a:t>;</a:t>
            </a:r>
            <a:endParaRPr lang="en-GB" dirty="0"/>
          </a:p>
        </p:txBody>
      </p:sp>
    </p:spTree>
    <p:extLst>
      <p:ext uri="{BB962C8B-B14F-4D97-AF65-F5344CB8AC3E}">
        <p14:creationId xmlns:p14="http://schemas.microsoft.com/office/powerpoint/2010/main" val="2167076406"/>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p:cNvSpPr>
          <p:nvPr>
            <p:ph type="title"/>
          </p:nvPr>
        </p:nvSpPr>
        <p:spPr>
          <a:xfrm>
            <a:off x="468313" y="2997200"/>
            <a:ext cx="8229600" cy="936625"/>
          </a:xfrm>
        </p:spPr>
        <p:txBody>
          <a:bodyPr/>
          <a:lstStyle/>
          <a:p>
            <a:pPr eaLnBrk="1" hangingPunct="1"/>
            <a:r>
              <a:rPr lang="fr-BE" altLang="en-US" dirty="0" smtClean="0"/>
              <a:t>3. </a:t>
            </a:r>
            <a:r>
              <a:rPr lang="fr-BE" altLang="en-US" dirty="0" err="1" smtClean="0"/>
              <a:t>Implementation</a:t>
            </a:r>
            <a:r>
              <a:rPr lang="fr-BE" altLang="en-US" dirty="0" smtClean="0"/>
              <a:t> and </a:t>
            </a:r>
            <a:r>
              <a:rPr lang="fr-BE" altLang="en-US" dirty="0" err="1" smtClean="0"/>
              <a:t>reporting</a:t>
            </a:r>
            <a:endParaRPr lang="en-GB" altLang="en-US" dirty="0" smtClean="0"/>
          </a:p>
        </p:txBody>
      </p:sp>
    </p:spTree>
    <p:extLst>
      <p:ext uri="{BB962C8B-B14F-4D97-AF65-F5344CB8AC3E}">
        <p14:creationId xmlns:p14="http://schemas.microsoft.com/office/powerpoint/2010/main" val="47630711"/>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smtClean="0"/>
              <a:t>Project </a:t>
            </a:r>
            <a:r>
              <a:rPr lang="fr-BE" dirty="0" err="1" smtClean="0"/>
              <a:t>Steering</a:t>
            </a:r>
            <a:r>
              <a:rPr lang="fr-BE" dirty="0" smtClean="0"/>
              <a:t> </a:t>
            </a:r>
            <a:r>
              <a:rPr lang="fr-BE" dirty="0" err="1" smtClean="0"/>
              <a:t>Committees</a:t>
            </a:r>
            <a:endParaRPr lang="en-GB" dirty="0"/>
          </a:p>
        </p:txBody>
      </p:sp>
      <p:sp>
        <p:nvSpPr>
          <p:cNvPr id="3" name="Content Placeholder 2"/>
          <p:cNvSpPr>
            <a:spLocks noGrp="1"/>
          </p:cNvSpPr>
          <p:nvPr>
            <p:ph idx="1"/>
          </p:nvPr>
        </p:nvSpPr>
        <p:spPr/>
        <p:txBody>
          <a:bodyPr/>
          <a:lstStyle/>
          <a:p>
            <a:r>
              <a:rPr lang="fr-BE" dirty="0" smtClean="0"/>
              <a:t>Once per quarter (plus ad hoc, if </a:t>
            </a:r>
            <a:r>
              <a:rPr lang="fr-BE" dirty="0" err="1" smtClean="0"/>
              <a:t>need</a:t>
            </a:r>
            <a:r>
              <a:rPr lang="fr-BE" dirty="0" smtClean="0"/>
              <a:t> </a:t>
            </a:r>
            <a:r>
              <a:rPr lang="fr-BE" dirty="0" err="1" smtClean="0"/>
              <a:t>be</a:t>
            </a:r>
            <a:r>
              <a:rPr lang="fr-BE" dirty="0" smtClean="0"/>
              <a:t>)</a:t>
            </a:r>
          </a:p>
          <a:p>
            <a:r>
              <a:rPr lang="fr-BE" dirty="0" err="1" smtClean="0"/>
              <a:t>Members</a:t>
            </a:r>
            <a:r>
              <a:rPr lang="fr-BE" dirty="0" smtClean="0"/>
              <a:t>: Lead MS PL, Junior MS PL, BC PL, RTA, RTA </a:t>
            </a:r>
            <a:r>
              <a:rPr lang="fr-BE" dirty="0" err="1" smtClean="0"/>
              <a:t>Counterpart</a:t>
            </a:r>
            <a:r>
              <a:rPr lang="fr-BE" dirty="0" smtClean="0"/>
              <a:t> </a:t>
            </a:r>
          </a:p>
          <a:p>
            <a:r>
              <a:rPr lang="fr-BE" dirty="0" err="1" smtClean="0"/>
              <a:t>Observers</a:t>
            </a:r>
            <a:r>
              <a:rPr lang="fr-BE" dirty="0" smtClean="0"/>
              <a:t> EUD and BC NCP + </a:t>
            </a:r>
            <a:r>
              <a:rPr lang="fr-BE" dirty="0" err="1" smtClean="0"/>
              <a:t>any</a:t>
            </a:r>
            <a:r>
              <a:rPr lang="fr-BE" dirty="0" smtClean="0"/>
              <a:t> </a:t>
            </a:r>
            <a:r>
              <a:rPr lang="fr-BE" dirty="0" err="1" smtClean="0"/>
              <a:t>other</a:t>
            </a:r>
            <a:r>
              <a:rPr lang="fr-BE" dirty="0" smtClean="0"/>
              <a:t> relevant </a:t>
            </a:r>
            <a:r>
              <a:rPr lang="fr-BE" dirty="0" err="1" smtClean="0"/>
              <a:t>stakeholder</a:t>
            </a:r>
            <a:r>
              <a:rPr lang="fr-BE" dirty="0" smtClean="0"/>
              <a:t> (</a:t>
            </a:r>
            <a:r>
              <a:rPr lang="fr-BE" dirty="0" err="1" smtClean="0"/>
              <a:t>when</a:t>
            </a:r>
            <a:r>
              <a:rPr lang="fr-BE" dirty="0" smtClean="0"/>
              <a:t> relevant / </a:t>
            </a:r>
            <a:r>
              <a:rPr lang="fr-BE" dirty="0" err="1" smtClean="0"/>
              <a:t>optional</a:t>
            </a:r>
            <a:r>
              <a:rPr lang="fr-BE" dirty="0" smtClean="0"/>
              <a:t>)</a:t>
            </a:r>
          </a:p>
          <a:p>
            <a:endParaRPr lang="en-GB" dirty="0"/>
          </a:p>
        </p:txBody>
      </p:sp>
    </p:spTree>
    <p:extLst>
      <p:ext uri="{BB962C8B-B14F-4D97-AF65-F5344CB8AC3E}">
        <p14:creationId xmlns:p14="http://schemas.microsoft.com/office/powerpoint/2010/main" val="1793568676"/>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err="1" smtClean="0"/>
              <a:t>Reporting</a:t>
            </a:r>
            <a:endParaRPr lang="en-GB" dirty="0"/>
          </a:p>
        </p:txBody>
      </p:sp>
      <p:sp>
        <p:nvSpPr>
          <p:cNvPr id="3" name="Content Placeholder 2"/>
          <p:cNvSpPr>
            <a:spLocks noGrp="1"/>
          </p:cNvSpPr>
          <p:nvPr>
            <p:ph idx="1"/>
          </p:nvPr>
        </p:nvSpPr>
        <p:spPr/>
        <p:txBody>
          <a:bodyPr/>
          <a:lstStyle/>
          <a:p>
            <a:pPr eaLnBrk="1" hangingPunct="1">
              <a:lnSpc>
                <a:spcPct val="120000"/>
              </a:lnSpc>
              <a:buClr>
                <a:srgbClr val="2D5EC1"/>
              </a:buClr>
            </a:pPr>
            <a:r>
              <a:rPr lang="en-US" altLang="en-US" dirty="0"/>
              <a:t>Reports shall consist of a </a:t>
            </a:r>
            <a:r>
              <a:rPr lang="en-US" altLang="en-US" dirty="0" smtClean="0">
                <a:solidFill>
                  <a:srgbClr val="DC280A"/>
                </a:solidFill>
              </a:rPr>
              <a:t>narrative</a:t>
            </a:r>
            <a:r>
              <a:rPr lang="en-US" altLang="en-US" dirty="0" smtClean="0"/>
              <a:t> </a:t>
            </a:r>
            <a:r>
              <a:rPr lang="en-US" altLang="en-US" dirty="0"/>
              <a:t>section and a </a:t>
            </a:r>
            <a:r>
              <a:rPr lang="en-US" altLang="en-US" dirty="0">
                <a:solidFill>
                  <a:srgbClr val="DC280A"/>
                </a:solidFill>
              </a:rPr>
              <a:t>financial</a:t>
            </a:r>
            <a:r>
              <a:rPr lang="en-US" altLang="en-US" dirty="0"/>
              <a:t> section</a:t>
            </a:r>
          </a:p>
          <a:p>
            <a:pPr eaLnBrk="1" hangingPunct="1">
              <a:lnSpc>
                <a:spcPct val="120000"/>
              </a:lnSpc>
              <a:buClr>
                <a:srgbClr val="2D5EC1"/>
              </a:buClr>
            </a:pPr>
            <a:r>
              <a:rPr lang="en-US" altLang="en-US" dirty="0"/>
              <a:t>RTA is responsible for </a:t>
            </a:r>
            <a:r>
              <a:rPr lang="en-US" altLang="en-US" dirty="0">
                <a:solidFill>
                  <a:srgbClr val="DC280A"/>
                </a:solidFill>
              </a:rPr>
              <a:t>submitting</a:t>
            </a:r>
            <a:r>
              <a:rPr lang="en-US" altLang="en-US" dirty="0"/>
              <a:t> them to the concerned authority </a:t>
            </a:r>
            <a:r>
              <a:rPr lang="en-US" altLang="en-US" dirty="0" smtClean="0"/>
              <a:t>(</a:t>
            </a:r>
            <a:r>
              <a:rPr lang="en-US" altLang="en-US" dirty="0" err="1" smtClean="0"/>
              <a:t>ies</a:t>
            </a:r>
            <a:r>
              <a:rPr lang="en-US" altLang="en-US" dirty="0" smtClean="0"/>
              <a:t>) (e.g. EUD + Contracting Authority – if different from EUD)</a:t>
            </a:r>
            <a:endParaRPr lang="en-US" altLang="en-US" dirty="0"/>
          </a:p>
          <a:p>
            <a:pPr eaLnBrk="1" hangingPunct="1">
              <a:lnSpc>
                <a:spcPct val="120000"/>
              </a:lnSpc>
              <a:buClr>
                <a:srgbClr val="2D5EC1"/>
              </a:buClr>
            </a:pPr>
            <a:r>
              <a:rPr lang="en-US" altLang="en-US" dirty="0"/>
              <a:t>The BC Project Leader is fully </a:t>
            </a:r>
            <a:r>
              <a:rPr lang="en-US" altLang="en-US" dirty="0">
                <a:solidFill>
                  <a:srgbClr val="DC280A"/>
                </a:solidFill>
              </a:rPr>
              <a:t>involved</a:t>
            </a:r>
            <a:r>
              <a:rPr lang="en-US" altLang="en-US" dirty="0"/>
              <a:t> in this process and should be given adequate time to put forward comments. S/he must also </a:t>
            </a:r>
            <a:r>
              <a:rPr lang="en-US" altLang="en-US" dirty="0">
                <a:solidFill>
                  <a:srgbClr val="DC280A"/>
                </a:solidFill>
              </a:rPr>
              <a:t>co-sign</a:t>
            </a:r>
            <a:r>
              <a:rPr lang="en-US" altLang="en-US" dirty="0"/>
              <a:t> each </a:t>
            </a:r>
            <a:r>
              <a:rPr lang="en-US" altLang="en-US" dirty="0" smtClean="0"/>
              <a:t>report together with the MS Project Leader.</a:t>
            </a:r>
            <a:endParaRPr lang="en-US" altLang="en-US" dirty="0"/>
          </a:p>
        </p:txBody>
      </p:sp>
    </p:spTree>
    <p:extLst>
      <p:ext uri="{BB962C8B-B14F-4D97-AF65-F5344CB8AC3E}">
        <p14:creationId xmlns:p14="http://schemas.microsoft.com/office/powerpoint/2010/main" val="294710930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p:cNvSpPr>
          <p:nvPr>
            <p:ph type="title"/>
          </p:nvPr>
        </p:nvSpPr>
        <p:spPr>
          <a:xfrm>
            <a:off x="468313" y="2997200"/>
            <a:ext cx="8229600" cy="936625"/>
          </a:xfrm>
        </p:spPr>
        <p:txBody>
          <a:bodyPr/>
          <a:lstStyle/>
          <a:p>
            <a:pPr eaLnBrk="1" hangingPunct="1"/>
            <a:r>
              <a:rPr lang="fr-BE" altLang="en-US" smtClean="0"/>
              <a:t>2. Introduction to Twinning</a:t>
            </a:r>
            <a:endParaRPr lang="en-GB" altLang="en-US" smtClean="0"/>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err="1" smtClean="0"/>
              <a:t>Interim</a:t>
            </a:r>
            <a:r>
              <a:rPr lang="fr-BE" dirty="0" smtClean="0"/>
              <a:t> </a:t>
            </a:r>
            <a:r>
              <a:rPr lang="fr-BE" dirty="0" err="1" smtClean="0"/>
              <a:t>Quarterly</a:t>
            </a:r>
            <a:r>
              <a:rPr lang="fr-BE" dirty="0" smtClean="0"/>
              <a:t> Report (</a:t>
            </a:r>
            <a:r>
              <a:rPr lang="fr-BE" dirty="0" err="1" smtClean="0"/>
              <a:t>Annex</a:t>
            </a:r>
            <a:r>
              <a:rPr lang="fr-BE" dirty="0" smtClean="0"/>
              <a:t> C4)</a:t>
            </a:r>
            <a:endParaRPr lang="en-GB" dirty="0"/>
          </a:p>
        </p:txBody>
      </p:sp>
      <p:sp>
        <p:nvSpPr>
          <p:cNvPr id="3" name="Content Placeholder 2"/>
          <p:cNvSpPr>
            <a:spLocks noGrp="1"/>
          </p:cNvSpPr>
          <p:nvPr>
            <p:ph idx="1"/>
          </p:nvPr>
        </p:nvSpPr>
        <p:spPr/>
        <p:txBody>
          <a:bodyPr/>
          <a:lstStyle/>
          <a:p>
            <a:pPr eaLnBrk="1" hangingPunct="1">
              <a:lnSpc>
                <a:spcPct val="90000"/>
              </a:lnSpc>
              <a:buClr>
                <a:srgbClr val="2D5EC1"/>
              </a:buClr>
            </a:pPr>
            <a:r>
              <a:rPr lang="en-US" altLang="en-US" dirty="0">
                <a:solidFill>
                  <a:srgbClr val="DC280A"/>
                </a:solidFill>
              </a:rPr>
              <a:t>Describe progress</a:t>
            </a:r>
            <a:r>
              <a:rPr lang="en-US" altLang="en-US" dirty="0"/>
              <a:t> in the implementation making direct reference to the timetables and benchmarks</a:t>
            </a:r>
          </a:p>
          <a:p>
            <a:pPr eaLnBrk="1" hangingPunct="1">
              <a:lnSpc>
                <a:spcPct val="90000"/>
              </a:lnSpc>
              <a:buClr>
                <a:srgbClr val="2D5EC1"/>
              </a:buClr>
            </a:pPr>
            <a:r>
              <a:rPr lang="en-US" altLang="en-US" dirty="0"/>
              <a:t>Update on the general </a:t>
            </a:r>
            <a:r>
              <a:rPr lang="en-US" altLang="en-US" dirty="0">
                <a:solidFill>
                  <a:srgbClr val="DC280A"/>
                </a:solidFill>
              </a:rPr>
              <a:t>environment, assumption and risks</a:t>
            </a:r>
            <a:r>
              <a:rPr lang="en-US" altLang="en-US" dirty="0"/>
              <a:t> </a:t>
            </a:r>
          </a:p>
          <a:p>
            <a:pPr eaLnBrk="1" hangingPunct="1">
              <a:lnSpc>
                <a:spcPct val="90000"/>
              </a:lnSpc>
              <a:buClr>
                <a:srgbClr val="2D5EC1"/>
              </a:buClr>
            </a:pPr>
            <a:r>
              <a:rPr lang="en-US" altLang="en-US" dirty="0"/>
              <a:t>Make an overall </a:t>
            </a:r>
            <a:r>
              <a:rPr lang="en-US" altLang="en-US" dirty="0">
                <a:solidFill>
                  <a:srgbClr val="DC280A"/>
                </a:solidFill>
              </a:rPr>
              <a:t>evaluation</a:t>
            </a:r>
            <a:r>
              <a:rPr lang="en-US" altLang="en-US" dirty="0"/>
              <a:t> of the progress achieved </a:t>
            </a:r>
          </a:p>
          <a:p>
            <a:pPr eaLnBrk="1" hangingPunct="1">
              <a:lnSpc>
                <a:spcPct val="90000"/>
              </a:lnSpc>
              <a:buClr>
                <a:srgbClr val="2D5EC1"/>
              </a:buClr>
            </a:pPr>
            <a:r>
              <a:rPr lang="en-US" altLang="en-US" dirty="0"/>
              <a:t>document the </a:t>
            </a:r>
            <a:r>
              <a:rPr lang="en-US" altLang="en-US" dirty="0">
                <a:solidFill>
                  <a:srgbClr val="DC280A"/>
                </a:solidFill>
              </a:rPr>
              <a:t>actual expenditure</a:t>
            </a:r>
            <a:r>
              <a:rPr lang="en-US" altLang="en-US" dirty="0"/>
              <a:t> in relation to budgeted expenditure</a:t>
            </a:r>
          </a:p>
          <a:p>
            <a:endParaRPr lang="en-GB" dirty="0"/>
          </a:p>
        </p:txBody>
      </p:sp>
    </p:spTree>
    <p:extLst>
      <p:ext uri="{BB962C8B-B14F-4D97-AF65-F5344CB8AC3E}">
        <p14:creationId xmlns:p14="http://schemas.microsoft.com/office/powerpoint/2010/main" val="2005430406"/>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smtClean="0"/>
              <a:t>Final Report (</a:t>
            </a:r>
            <a:r>
              <a:rPr lang="fr-BE" dirty="0" err="1" smtClean="0"/>
              <a:t>Annex</a:t>
            </a:r>
            <a:r>
              <a:rPr lang="fr-BE" dirty="0" smtClean="0"/>
              <a:t> C5)</a:t>
            </a:r>
            <a:endParaRPr lang="en-GB" dirty="0"/>
          </a:p>
        </p:txBody>
      </p:sp>
      <p:sp>
        <p:nvSpPr>
          <p:cNvPr id="3" name="Content Placeholder 2"/>
          <p:cNvSpPr>
            <a:spLocks noGrp="1"/>
          </p:cNvSpPr>
          <p:nvPr>
            <p:ph idx="1"/>
          </p:nvPr>
        </p:nvSpPr>
        <p:spPr/>
        <p:txBody>
          <a:bodyPr/>
          <a:lstStyle/>
          <a:p>
            <a:pPr marL="363538" indent="-363538" eaLnBrk="1" hangingPunct="1">
              <a:lnSpc>
                <a:spcPct val="80000"/>
              </a:lnSpc>
              <a:buClr>
                <a:srgbClr val="2D5EC1"/>
              </a:buClr>
            </a:pPr>
            <a:r>
              <a:rPr lang="en-US" altLang="en-US" dirty="0">
                <a:solidFill>
                  <a:srgbClr val="DC280A"/>
                </a:solidFill>
              </a:rPr>
              <a:t>Executive summary</a:t>
            </a:r>
            <a:r>
              <a:rPr lang="en-US" altLang="en-US" dirty="0"/>
              <a:t> of the project</a:t>
            </a:r>
          </a:p>
          <a:p>
            <a:pPr marL="363538" indent="-363538" eaLnBrk="1" hangingPunct="1">
              <a:lnSpc>
                <a:spcPct val="80000"/>
              </a:lnSpc>
              <a:buClr>
                <a:srgbClr val="2D5EC1"/>
              </a:buClr>
            </a:pPr>
            <a:endParaRPr lang="en-US" altLang="en-US" dirty="0"/>
          </a:p>
          <a:p>
            <a:pPr marL="363538" indent="-363538" eaLnBrk="1" hangingPunct="1">
              <a:lnSpc>
                <a:spcPct val="80000"/>
              </a:lnSpc>
              <a:buClr>
                <a:srgbClr val="2D5EC1"/>
              </a:buClr>
            </a:pPr>
            <a:r>
              <a:rPr lang="en-US" altLang="en-US" dirty="0"/>
              <a:t>Background information</a:t>
            </a:r>
          </a:p>
          <a:p>
            <a:pPr marL="363538" indent="-363538" eaLnBrk="1" hangingPunct="1">
              <a:lnSpc>
                <a:spcPct val="80000"/>
              </a:lnSpc>
              <a:buClr>
                <a:srgbClr val="2D5EC1"/>
              </a:buClr>
            </a:pPr>
            <a:endParaRPr lang="en-US" altLang="en-US" dirty="0"/>
          </a:p>
          <a:p>
            <a:pPr marL="363538" indent="-363538" eaLnBrk="1" hangingPunct="1">
              <a:lnSpc>
                <a:spcPct val="80000"/>
              </a:lnSpc>
              <a:buClr>
                <a:srgbClr val="2D5EC1"/>
              </a:buClr>
            </a:pPr>
            <a:r>
              <a:rPr lang="en-US" altLang="en-US" dirty="0"/>
              <a:t>Listing of </a:t>
            </a:r>
            <a:r>
              <a:rPr lang="en-US" altLang="en-US" dirty="0">
                <a:solidFill>
                  <a:srgbClr val="DC280A"/>
                </a:solidFill>
              </a:rPr>
              <a:t>objectives, purpose and mandatory results</a:t>
            </a:r>
          </a:p>
          <a:p>
            <a:pPr marL="363538" indent="-363538" eaLnBrk="1" hangingPunct="1">
              <a:lnSpc>
                <a:spcPct val="80000"/>
              </a:lnSpc>
              <a:buClr>
                <a:srgbClr val="2D5EC1"/>
              </a:buClr>
            </a:pPr>
            <a:endParaRPr lang="en-US" altLang="en-US" dirty="0">
              <a:solidFill>
                <a:srgbClr val="DC280A"/>
              </a:solidFill>
            </a:endParaRPr>
          </a:p>
          <a:p>
            <a:pPr marL="363538" indent="-363538" eaLnBrk="1" hangingPunct="1">
              <a:lnSpc>
                <a:spcPct val="80000"/>
              </a:lnSpc>
              <a:buClr>
                <a:srgbClr val="2D5EC1"/>
              </a:buClr>
            </a:pPr>
            <a:r>
              <a:rPr lang="en-US" altLang="en-US" dirty="0"/>
              <a:t>Implementation process</a:t>
            </a:r>
          </a:p>
          <a:p>
            <a:pPr marL="363538" indent="-363538" eaLnBrk="1" hangingPunct="1">
              <a:lnSpc>
                <a:spcPct val="80000"/>
              </a:lnSpc>
              <a:buClr>
                <a:srgbClr val="2D5EC1"/>
              </a:buClr>
            </a:pPr>
            <a:endParaRPr lang="en-US" altLang="en-US" dirty="0"/>
          </a:p>
          <a:p>
            <a:pPr marL="363538" indent="-363538" eaLnBrk="1" hangingPunct="1">
              <a:lnSpc>
                <a:spcPct val="80000"/>
              </a:lnSpc>
              <a:buClr>
                <a:srgbClr val="2D5EC1"/>
              </a:buClr>
            </a:pPr>
            <a:r>
              <a:rPr lang="en-US" altLang="en-US" dirty="0"/>
              <a:t>Achievement of </a:t>
            </a:r>
            <a:r>
              <a:rPr lang="en-US" altLang="en-US" dirty="0">
                <a:solidFill>
                  <a:srgbClr val="DC280A"/>
                </a:solidFill>
              </a:rPr>
              <a:t>mandatory results</a:t>
            </a:r>
          </a:p>
          <a:p>
            <a:endParaRPr lang="en-GB" dirty="0"/>
          </a:p>
        </p:txBody>
      </p:sp>
    </p:spTree>
    <p:extLst>
      <p:ext uri="{BB962C8B-B14F-4D97-AF65-F5344CB8AC3E}">
        <p14:creationId xmlns:p14="http://schemas.microsoft.com/office/powerpoint/2010/main" val="3696104573"/>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16604" y="1052736"/>
            <a:ext cx="8229600" cy="936625"/>
          </a:xfrm>
        </p:spPr>
        <p:txBody>
          <a:bodyPr/>
          <a:lstStyle/>
          <a:p>
            <a:r>
              <a:rPr lang="fr-BE" dirty="0" smtClean="0"/>
              <a:t>Final Report (</a:t>
            </a:r>
            <a:r>
              <a:rPr lang="fr-BE" dirty="0" err="1" smtClean="0"/>
              <a:t>Annex</a:t>
            </a:r>
            <a:r>
              <a:rPr lang="fr-BE" dirty="0" smtClean="0"/>
              <a:t> C5)</a:t>
            </a:r>
            <a:endParaRPr lang="en-GB" dirty="0"/>
          </a:p>
        </p:txBody>
      </p:sp>
      <p:sp>
        <p:nvSpPr>
          <p:cNvPr id="3" name="Content Placeholder 2"/>
          <p:cNvSpPr>
            <a:spLocks noGrp="1"/>
          </p:cNvSpPr>
          <p:nvPr>
            <p:ph idx="1"/>
          </p:nvPr>
        </p:nvSpPr>
        <p:spPr>
          <a:xfrm>
            <a:off x="389414" y="1989361"/>
            <a:ext cx="8229600" cy="3529013"/>
          </a:xfrm>
        </p:spPr>
        <p:txBody>
          <a:bodyPr/>
          <a:lstStyle/>
          <a:p>
            <a:pPr eaLnBrk="1" hangingPunct="1">
              <a:buClr>
                <a:srgbClr val="2D5EC1"/>
              </a:buClr>
            </a:pPr>
            <a:r>
              <a:rPr lang="en-US" altLang="en-US" sz="2000" dirty="0">
                <a:solidFill>
                  <a:srgbClr val="DC280A"/>
                </a:solidFill>
              </a:rPr>
              <a:t>Analysis</a:t>
            </a:r>
            <a:r>
              <a:rPr lang="en-US" altLang="en-US" sz="2000" dirty="0"/>
              <a:t> of the long-term impact of the project, its sustainable results and identification of potential relevant follow-up actions </a:t>
            </a:r>
          </a:p>
          <a:p>
            <a:pPr eaLnBrk="1" hangingPunct="1">
              <a:buClr>
                <a:srgbClr val="2D5EC1"/>
              </a:buClr>
            </a:pPr>
            <a:r>
              <a:rPr lang="en-US" altLang="en-US" sz="2000" dirty="0"/>
              <a:t>Information on </a:t>
            </a:r>
            <a:r>
              <a:rPr lang="en-US" altLang="en-US" sz="2000" dirty="0">
                <a:solidFill>
                  <a:srgbClr val="DC280A"/>
                </a:solidFill>
              </a:rPr>
              <a:t>visibility</a:t>
            </a:r>
            <a:r>
              <a:rPr lang="en-US" altLang="en-US" sz="2000" dirty="0"/>
              <a:t> of EU financing</a:t>
            </a:r>
          </a:p>
          <a:p>
            <a:pPr eaLnBrk="1" hangingPunct="1">
              <a:buClr>
                <a:srgbClr val="2D5EC1"/>
              </a:buClr>
            </a:pPr>
            <a:r>
              <a:rPr lang="en-US" altLang="en-US" sz="2000" dirty="0">
                <a:solidFill>
                  <a:srgbClr val="DC280A"/>
                </a:solidFill>
              </a:rPr>
              <a:t>Conclusions</a:t>
            </a:r>
            <a:r>
              <a:rPr lang="en-US" altLang="en-US" sz="2000" dirty="0"/>
              <a:t>, recommendations, including lessons to be learned for future Twinning </a:t>
            </a:r>
            <a:r>
              <a:rPr lang="en-US" altLang="en-US" sz="2000" dirty="0" smtClean="0"/>
              <a:t>projects</a:t>
            </a:r>
          </a:p>
          <a:p>
            <a:pPr eaLnBrk="1" hangingPunct="1">
              <a:buClr>
                <a:srgbClr val="2D5EC1"/>
              </a:buClr>
            </a:pPr>
            <a:r>
              <a:rPr lang="en-US" altLang="en-US" sz="2000" dirty="0"/>
              <a:t>Proof of transfers of ownership (if applicable) and a </a:t>
            </a:r>
            <a:r>
              <a:rPr lang="en-US" altLang="en-US" sz="2000" dirty="0">
                <a:solidFill>
                  <a:srgbClr val="DC280A"/>
                </a:solidFill>
              </a:rPr>
              <a:t>final statement</a:t>
            </a:r>
            <a:r>
              <a:rPr lang="en-US" altLang="en-US" sz="2000" dirty="0"/>
              <a:t> of all eligible costs of the Twinning project plus a </a:t>
            </a:r>
            <a:r>
              <a:rPr lang="en-US" altLang="en-US" sz="2000" dirty="0">
                <a:solidFill>
                  <a:srgbClr val="DC280A"/>
                </a:solidFill>
              </a:rPr>
              <a:t>full summary</a:t>
            </a:r>
            <a:r>
              <a:rPr lang="en-US" altLang="en-US" sz="2000" dirty="0"/>
              <a:t> statement of the Twinning project’s income and expenditure and payments received</a:t>
            </a:r>
          </a:p>
          <a:p>
            <a:pPr eaLnBrk="1" hangingPunct="1">
              <a:buClr>
                <a:srgbClr val="2D5EC1"/>
              </a:buClr>
            </a:pPr>
            <a:r>
              <a:rPr lang="en-US" altLang="en-US" sz="2000" dirty="0" smtClean="0">
                <a:solidFill>
                  <a:srgbClr val="DC280A"/>
                </a:solidFill>
              </a:rPr>
              <a:t>Expenditure </a:t>
            </a:r>
            <a:r>
              <a:rPr lang="en-US" altLang="en-US" sz="2000" dirty="0">
                <a:solidFill>
                  <a:srgbClr val="DC280A"/>
                </a:solidFill>
              </a:rPr>
              <a:t>verification</a:t>
            </a:r>
            <a:r>
              <a:rPr lang="en-US" altLang="en-US" sz="2000" dirty="0"/>
              <a:t> report from a recognized, independent auditor</a:t>
            </a:r>
          </a:p>
          <a:p>
            <a:pPr eaLnBrk="1" hangingPunct="1">
              <a:buClr>
                <a:srgbClr val="2D5EC1"/>
              </a:buClr>
            </a:pPr>
            <a:endParaRPr lang="en-US" altLang="en-US" sz="2000" dirty="0"/>
          </a:p>
          <a:p>
            <a:endParaRPr lang="en-GB" sz="2000" dirty="0"/>
          </a:p>
        </p:txBody>
      </p:sp>
    </p:spTree>
    <p:extLst>
      <p:ext uri="{BB962C8B-B14F-4D97-AF65-F5344CB8AC3E}">
        <p14:creationId xmlns:p14="http://schemas.microsoft.com/office/powerpoint/2010/main" val="914311334"/>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p:cNvSpPr>
          <p:nvPr>
            <p:ph type="title"/>
          </p:nvPr>
        </p:nvSpPr>
        <p:spPr>
          <a:xfrm>
            <a:off x="468313" y="2997200"/>
            <a:ext cx="8229600" cy="936625"/>
          </a:xfrm>
        </p:spPr>
        <p:txBody>
          <a:bodyPr/>
          <a:lstStyle/>
          <a:p>
            <a:pPr eaLnBrk="1" hangingPunct="1"/>
            <a:r>
              <a:rPr lang="en-IE" altLang="en-US" dirty="0" smtClean="0"/>
              <a:t>4. Rolling work plan and changes to Twinning contract </a:t>
            </a:r>
          </a:p>
        </p:txBody>
      </p:sp>
    </p:spTree>
    <p:extLst>
      <p:ext uri="{BB962C8B-B14F-4D97-AF65-F5344CB8AC3E}">
        <p14:creationId xmlns:p14="http://schemas.microsoft.com/office/powerpoint/2010/main" val="3406102669"/>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24511" y="1052736"/>
            <a:ext cx="8229600" cy="936625"/>
          </a:xfrm>
        </p:spPr>
        <p:txBody>
          <a:bodyPr/>
          <a:lstStyle/>
          <a:p>
            <a:r>
              <a:rPr lang="fr-BE" dirty="0" smtClean="0"/>
              <a:t>Type of changes</a:t>
            </a:r>
            <a:endParaRPr lang="en-GB" dirty="0"/>
          </a:p>
        </p:txBody>
      </p:sp>
      <p:sp>
        <p:nvSpPr>
          <p:cNvPr id="3" name="Content Placeholder 2"/>
          <p:cNvSpPr>
            <a:spLocks noGrp="1"/>
          </p:cNvSpPr>
          <p:nvPr>
            <p:ph idx="1"/>
          </p:nvPr>
        </p:nvSpPr>
        <p:spPr>
          <a:xfrm>
            <a:off x="457200" y="2144449"/>
            <a:ext cx="8229600" cy="3529013"/>
          </a:xfrm>
        </p:spPr>
        <p:txBody>
          <a:bodyPr/>
          <a:lstStyle/>
          <a:p>
            <a:r>
              <a:rPr lang="en-IE" dirty="0">
                <a:solidFill>
                  <a:srgbClr val="FF0000"/>
                </a:solidFill>
              </a:rPr>
              <a:t>Addendum</a:t>
            </a:r>
            <a:r>
              <a:rPr lang="en-IE" dirty="0"/>
              <a:t> (substantial change – modification of the contract)</a:t>
            </a:r>
          </a:p>
          <a:p>
            <a:endParaRPr lang="en-IE" dirty="0">
              <a:solidFill>
                <a:srgbClr val="FF0000"/>
              </a:solidFill>
            </a:endParaRPr>
          </a:p>
          <a:p>
            <a:r>
              <a:rPr lang="en-IE" dirty="0" smtClean="0">
                <a:solidFill>
                  <a:srgbClr val="FF0000"/>
                </a:solidFill>
              </a:rPr>
              <a:t>Side Letter </a:t>
            </a:r>
            <a:r>
              <a:rPr lang="en-IE" dirty="0" smtClean="0"/>
              <a:t>(non substantial change, mostly used between rolling work plans – notification to the Contracting Authority)</a:t>
            </a:r>
          </a:p>
          <a:p>
            <a:endParaRPr lang="en-IE" dirty="0" smtClean="0"/>
          </a:p>
          <a:p>
            <a:r>
              <a:rPr lang="en-IE" dirty="0" smtClean="0">
                <a:solidFill>
                  <a:srgbClr val="FF0000"/>
                </a:solidFill>
              </a:rPr>
              <a:t>Rolling work plan </a:t>
            </a:r>
            <a:r>
              <a:rPr lang="en-IE" dirty="0" smtClean="0"/>
              <a:t>(developing activities for 6 months period) </a:t>
            </a:r>
            <a:endParaRPr lang="en-IE" dirty="0"/>
          </a:p>
        </p:txBody>
      </p:sp>
      <p:sp>
        <p:nvSpPr>
          <p:cNvPr id="4" name="TextBox 3"/>
          <p:cNvSpPr txBox="1"/>
          <p:nvPr/>
        </p:nvSpPr>
        <p:spPr>
          <a:xfrm>
            <a:off x="611560" y="5877272"/>
            <a:ext cx="8075240" cy="523220"/>
          </a:xfrm>
          <a:prstGeom prst="rect">
            <a:avLst/>
          </a:prstGeom>
          <a:noFill/>
          <a:ln>
            <a:solidFill>
              <a:srgbClr val="FF0000"/>
            </a:solidFill>
          </a:ln>
        </p:spPr>
        <p:txBody>
          <a:bodyPr wrap="square" rtlCol="0">
            <a:spAutoFit/>
          </a:bodyPr>
          <a:lstStyle/>
          <a:p>
            <a:pPr algn="ctr"/>
            <a:r>
              <a:rPr lang="en-IE" sz="2800" dirty="0" smtClean="0">
                <a:solidFill>
                  <a:srgbClr val="FF0000"/>
                </a:solidFill>
              </a:rPr>
              <a:t>Changes cannot be retroactive</a:t>
            </a:r>
            <a:endParaRPr lang="en-IE" sz="2800" dirty="0">
              <a:solidFill>
                <a:srgbClr val="FF0000"/>
              </a:solidFill>
            </a:endParaRPr>
          </a:p>
        </p:txBody>
      </p:sp>
    </p:spTree>
    <p:extLst>
      <p:ext uri="{BB962C8B-B14F-4D97-AF65-F5344CB8AC3E}">
        <p14:creationId xmlns:p14="http://schemas.microsoft.com/office/powerpoint/2010/main" val="179404670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p:cTn id="7" dur="500" fill="hold"/>
                                        <p:tgtEl>
                                          <p:spTgt spid="4"/>
                                        </p:tgtEl>
                                        <p:attrNameLst>
                                          <p:attrName>ppt_w</p:attrName>
                                        </p:attrNameLst>
                                      </p:cBhvr>
                                      <p:tavLst>
                                        <p:tav tm="0">
                                          <p:val>
                                            <p:fltVal val="0"/>
                                          </p:val>
                                        </p:tav>
                                        <p:tav tm="100000">
                                          <p:val>
                                            <p:strVal val="#ppt_w"/>
                                          </p:val>
                                        </p:tav>
                                      </p:tavLst>
                                    </p:anim>
                                    <p:anim calcmode="lin" valueType="num">
                                      <p:cBhvr>
                                        <p:cTn id="8" dur="500" fill="hold"/>
                                        <p:tgtEl>
                                          <p:spTgt spid="4"/>
                                        </p:tgtEl>
                                        <p:attrNameLst>
                                          <p:attrName>ppt_h</p:attrName>
                                        </p:attrNameLst>
                                      </p:cBhvr>
                                      <p:tavLst>
                                        <p:tav tm="0">
                                          <p:val>
                                            <p:fltVal val="0"/>
                                          </p:val>
                                        </p:tav>
                                        <p:tav tm="100000">
                                          <p:val>
                                            <p:strVal val="#ppt_h"/>
                                          </p:val>
                                        </p:tav>
                                      </p:tavLst>
                                    </p:anim>
                                    <p:animEffect transition="in" filter="fade">
                                      <p:cBhvr>
                                        <p:cTn id="9"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smtClean="0"/>
              <a:t>Addendum (</a:t>
            </a:r>
            <a:r>
              <a:rPr lang="fr-BE" dirty="0" err="1" smtClean="0"/>
              <a:t>Annex</a:t>
            </a:r>
            <a:r>
              <a:rPr lang="fr-BE" dirty="0" smtClean="0"/>
              <a:t> C12)</a:t>
            </a:r>
            <a:endParaRPr lang="en-GB" dirty="0"/>
          </a:p>
        </p:txBody>
      </p:sp>
      <p:sp>
        <p:nvSpPr>
          <p:cNvPr id="3" name="Content Placeholder 2"/>
          <p:cNvSpPr>
            <a:spLocks noGrp="1"/>
          </p:cNvSpPr>
          <p:nvPr>
            <p:ph idx="1"/>
          </p:nvPr>
        </p:nvSpPr>
        <p:spPr/>
        <p:txBody>
          <a:bodyPr/>
          <a:lstStyle/>
          <a:p>
            <a:r>
              <a:rPr lang="en-IE" dirty="0" smtClean="0"/>
              <a:t>Changes to:</a:t>
            </a:r>
          </a:p>
          <a:p>
            <a:pPr lvl="1"/>
            <a:r>
              <a:rPr lang="en-IE" b="0" dirty="0" smtClean="0">
                <a:solidFill>
                  <a:srgbClr val="FF0000"/>
                </a:solidFill>
              </a:rPr>
              <a:t>Union Acquis applicable</a:t>
            </a:r>
          </a:p>
          <a:p>
            <a:pPr lvl="1"/>
            <a:r>
              <a:rPr lang="en-IE" b="0" dirty="0" smtClean="0">
                <a:solidFill>
                  <a:srgbClr val="FF0000"/>
                </a:solidFill>
              </a:rPr>
              <a:t>MS </a:t>
            </a:r>
            <a:r>
              <a:rPr lang="en-IE" b="0" dirty="0" err="1" smtClean="0">
                <a:solidFill>
                  <a:srgbClr val="FF0000"/>
                </a:solidFill>
              </a:rPr>
              <a:t>Adminstration</a:t>
            </a:r>
            <a:r>
              <a:rPr lang="en-IE" b="0" dirty="0" smtClean="0">
                <a:solidFill>
                  <a:srgbClr val="FF0000"/>
                </a:solidFill>
              </a:rPr>
              <a:t> in Special Conditions</a:t>
            </a:r>
          </a:p>
          <a:p>
            <a:pPr lvl="1"/>
            <a:r>
              <a:rPr lang="en-IE" b="0" dirty="0" smtClean="0">
                <a:solidFill>
                  <a:srgbClr val="FF0000"/>
                </a:solidFill>
              </a:rPr>
              <a:t>Execution and implementation period of the Action</a:t>
            </a:r>
          </a:p>
          <a:p>
            <a:pPr lvl="1"/>
            <a:r>
              <a:rPr lang="en-IE" b="0" dirty="0" smtClean="0">
                <a:solidFill>
                  <a:srgbClr val="FF0000"/>
                </a:solidFill>
              </a:rPr>
              <a:t>Mandatory results/outputs and targets</a:t>
            </a:r>
          </a:p>
          <a:p>
            <a:pPr lvl="1"/>
            <a:r>
              <a:rPr lang="en-IE" b="0" dirty="0" smtClean="0">
                <a:solidFill>
                  <a:srgbClr val="FF0000"/>
                </a:solidFill>
              </a:rPr>
              <a:t>Identity of Project Leader (MS and PC) or MS RTA</a:t>
            </a:r>
          </a:p>
          <a:p>
            <a:pPr lvl="1"/>
            <a:r>
              <a:rPr lang="en-IE" b="0" dirty="0" smtClean="0">
                <a:solidFill>
                  <a:srgbClr val="FF0000"/>
                </a:solidFill>
              </a:rPr>
              <a:t>Re-allocations beyond 25% of the budget headings</a:t>
            </a:r>
          </a:p>
          <a:p>
            <a:r>
              <a:rPr lang="en-IE" dirty="0" smtClean="0"/>
              <a:t>Requires going through all financial circuit</a:t>
            </a:r>
          </a:p>
          <a:p>
            <a:r>
              <a:rPr lang="en-IE" dirty="0" smtClean="0"/>
              <a:t>Requires time to agree and to process (1 month)</a:t>
            </a:r>
            <a:endParaRPr lang="en-IE" dirty="0"/>
          </a:p>
        </p:txBody>
      </p:sp>
    </p:spTree>
    <p:extLst>
      <p:ext uri="{BB962C8B-B14F-4D97-AF65-F5344CB8AC3E}">
        <p14:creationId xmlns:p14="http://schemas.microsoft.com/office/powerpoint/2010/main" val="3848826933"/>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err="1" smtClean="0"/>
              <a:t>Budgetary</a:t>
            </a:r>
            <a:r>
              <a:rPr lang="fr-BE" dirty="0" smtClean="0"/>
              <a:t> change (section 2 of </a:t>
            </a:r>
            <a:r>
              <a:rPr lang="fr-BE" dirty="0" err="1" smtClean="0"/>
              <a:t>Annex</a:t>
            </a:r>
            <a:r>
              <a:rPr lang="fr-BE" dirty="0" smtClean="0"/>
              <a:t> A7)</a:t>
            </a:r>
            <a:endParaRPr lang="en-GB" dirty="0"/>
          </a:p>
        </p:txBody>
      </p:sp>
      <p:sp>
        <p:nvSpPr>
          <p:cNvPr id="3" name="Content Placeholder 2"/>
          <p:cNvSpPr>
            <a:spLocks noGrp="1"/>
          </p:cNvSpPr>
          <p:nvPr>
            <p:ph idx="1"/>
          </p:nvPr>
        </p:nvSpPr>
        <p:spPr/>
        <p:txBody>
          <a:bodyPr/>
          <a:lstStyle/>
          <a:p>
            <a:r>
              <a:rPr lang="en-US" sz="1800" dirty="0" smtClean="0"/>
              <a:t>“Changes to work plans and side letters and corresponding budgets resulting in re-allocations above 25% between </a:t>
            </a:r>
            <a:r>
              <a:rPr lang="en-US" sz="1800" dirty="0" smtClean="0">
                <a:solidFill>
                  <a:srgbClr val="FF0000"/>
                </a:solidFill>
              </a:rPr>
              <a:t>budget headings </a:t>
            </a:r>
            <a:r>
              <a:rPr lang="en-US" sz="1800" dirty="0" smtClean="0"/>
              <a:t>require an addendum to be processed”</a:t>
            </a:r>
          </a:p>
          <a:p>
            <a:r>
              <a:rPr lang="en-GB" sz="1800" dirty="0" smtClean="0"/>
              <a:t>“The </a:t>
            </a:r>
            <a:r>
              <a:rPr lang="en-GB" sz="1800" dirty="0"/>
              <a:t>work plan is composed of two parts, the description of activities and the corresponding budget. </a:t>
            </a:r>
            <a:r>
              <a:rPr lang="en-GB" sz="1800" dirty="0">
                <a:solidFill>
                  <a:srgbClr val="FF0000"/>
                </a:solidFill>
              </a:rPr>
              <a:t>Activities must be identified with the same reference and title in both parts, so that costs can clearly and unambiguously be associated to each budget heading and components</a:t>
            </a:r>
            <a:r>
              <a:rPr lang="en-GB" sz="1800" dirty="0" smtClean="0"/>
              <a:t>.”</a:t>
            </a:r>
            <a:endParaRPr lang="en-US" sz="1800" dirty="0"/>
          </a:p>
          <a:p>
            <a:r>
              <a:rPr lang="en-US" sz="1800" dirty="0" smtClean="0"/>
              <a:t>“The budget modification by which the 25% threshold is reached requires an addendum. </a:t>
            </a:r>
            <a:r>
              <a:rPr lang="en-US" sz="1800" dirty="0" smtClean="0">
                <a:solidFill>
                  <a:srgbClr val="FF0000"/>
                </a:solidFill>
              </a:rPr>
              <a:t>After such an addendum, budgetary changes can again be introduced through side letters/work plans, until the total cumulated amount of the further modifications reaches again 25% between the budget headings of the Twinning Grant Contract.</a:t>
            </a:r>
            <a:r>
              <a:rPr lang="en-US" sz="1800" dirty="0" smtClean="0"/>
              <a:t>”</a:t>
            </a:r>
            <a:endParaRPr lang="en-GB" sz="1800" dirty="0"/>
          </a:p>
        </p:txBody>
      </p:sp>
    </p:spTree>
    <p:extLst>
      <p:ext uri="{BB962C8B-B14F-4D97-AF65-F5344CB8AC3E}">
        <p14:creationId xmlns:p14="http://schemas.microsoft.com/office/powerpoint/2010/main" val="4225425505"/>
      </p:ext>
    </p:extLst>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BE" dirty="0" smtClean="0"/>
              <a:t>Budget </a:t>
            </a:r>
            <a:r>
              <a:rPr lang="fr-BE" dirty="0" err="1" smtClean="0"/>
              <a:t>from</a:t>
            </a:r>
            <a:r>
              <a:rPr lang="fr-BE" dirty="0" smtClean="0"/>
              <a:t> </a:t>
            </a:r>
            <a:r>
              <a:rPr lang="fr-BE" dirty="0" err="1" smtClean="0"/>
              <a:t>Proposal</a:t>
            </a:r>
            <a:r>
              <a:rPr lang="fr-BE" dirty="0" smtClean="0"/>
              <a:t> to </a:t>
            </a:r>
            <a:r>
              <a:rPr lang="fr-BE" dirty="0" err="1" smtClean="0"/>
              <a:t>Contract</a:t>
            </a:r>
            <a:r>
              <a:rPr lang="fr-BE" dirty="0" smtClean="0"/>
              <a:t> to Rolling </a:t>
            </a:r>
            <a:r>
              <a:rPr lang="fr-BE" dirty="0" err="1" smtClean="0"/>
              <a:t>Work</a:t>
            </a:r>
            <a:r>
              <a:rPr lang="fr-BE" dirty="0" smtClean="0"/>
              <a:t> Plan</a:t>
            </a:r>
            <a:endParaRPr lang="en-GB"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232061898"/>
              </p:ext>
            </p:extLst>
          </p:nvPr>
        </p:nvGraphicFramePr>
        <p:xfrm>
          <a:off x="457200" y="2492375"/>
          <a:ext cx="8229600" cy="352901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TextBox 4"/>
          <p:cNvSpPr txBox="1"/>
          <p:nvPr/>
        </p:nvSpPr>
        <p:spPr>
          <a:xfrm>
            <a:off x="755576" y="6165304"/>
            <a:ext cx="7272808" cy="461665"/>
          </a:xfrm>
          <a:prstGeom prst="rect">
            <a:avLst/>
          </a:prstGeom>
          <a:noFill/>
        </p:spPr>
        <p:txBody>
          <a:bodyPr wrap="square" rtlCol="0">
            <a:spAutoFit/>
          </a:bodyPr>
          <a:lstStyle/>
          <a:p>
            <a:r>
              <a:rPr lang="fr-BE" dirty="0" smtClean="0"/>
              <a:t>* The </a:t>
            </a:r>
            <a:r>
              <a:rPr lang="fr-BE" dirty="0" err="1" smtClean="0"/>
              <a:t>assessment</a:t>
            </a:r>
            <a:r>
              <a:rPr lang="fr-BE" dirty="0" smtClean="0"/>
              <a:t> of the indicative budget </a:t>
            </a:r>
            <a:r>
              <a:rPr lang="fr-BE" dirty="0" err="1" smtClean="0"/>
              <a:t>is</a:t>
            </a:r>
            <a:r>
              <a:rPr lang="fr-BE" dirty="0" smtClean="0"/>
              <a:t> not part of the </a:t>
            </a:r>
            <a:r>
              <a:rPr lang="fr-BE" dirty="0" err="1" smtClean="0"/>
              <a:t>evaluation</a:t>
            </a:r>
            <a:r>
              <a:rPr lang="fr-BE" dirty="0" smtClean="0"/>
              <a:t> </a:t>
            </a:r>
            <a:r>
              <a:rPr lang="fr-BE" dirty="0" err="1" smtClean="0"/>
              <a:t>criteria</a:t>
            </a:r>
            <a:r>
              <a:rPr lang="fr-BE" dirty="0" smtClean="0"/>
              <a:t> as per </a:t>
            </a:r>
            <a:r>
              <a:rPr lang="fr-BE" dirty="0" err="1" smtClean="0"/>
              <a:t>template</a:t>
            </a:r>
            <a:r>
              <a:rPr lang="fr-BE" dirty="0" smtClean="0"/>
              <a:t> C7.</a:t>
            </a:r>
            <a:endParaRPr lang="en-GB" dirty="0"/>
          </a:p>
        </p:txBody>
      </p:sp>
    </p:spTree>
    <p:extLst>
      <p:ext uri="{BB962C8B-B14F-4D97-AF65-F5344CB8AC3E}">
        <p14:creationId xmlns:p14="http://schemas.microsoft.com/office/powerpoint/2010/main" val="3227154315"/>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E" dirty="0" smtClean="0"/>
              <a:t>Side Letter (Annex C13)</a:t>
            </a:r>
            <a:endParaRPr lang="en-IE" dirty="0"/>
          </a:p>
        </p:txBody>
      </p:sp>
      <p:sp>
        <p:nvSpPr>
          <p:cNvPr id="3" name="Content Placeholder 2"/>
          <p:cNvSpPr>
            <a:spLocks noGrp="1"/>
          </p:cNvSpPr>
          <p:nvPr>
            <p:ph idx="1"/>
          </p:nvPr>
        </p:nvSpPr>
        <p:spPr>
          <a:xfrm>
            <a:off x="383591" y="2276475"/>
            <a:ext cx="8229600" cy="3529013"/>
          </a:xfrm>
        </p:spPr>
        <p:txBody>
          <a:bodyPr/>
          <a:lstStyle/>
          <a:p>
            <a:r>
              <a:rPr lang="en-IE" dirty="0" smtClean="0"/>
              <a:t>Any change that does not require addendum.</a:t>
            </a:r>
          </a:p>
          <a:p>
            <a:endParaRPr lang="en-IE" dirty="0" smtClean="0"/>
          </a:p>
          <a:p>
            <a:r>
              <a:rPr lang="en-IE" dirty="0" smtClean="0"/>
              <a:t>Can be signed by </a:t>
            </a:r>
            <a:r>
              <a:rPr lang="en-IE" dirty="0" smtClean="0">
                <a:solidFill>
                  <a:srgbClr val="FF0000"/>
                </a:solidFill>
              </a:rPr>
              <a:t>RTA and BC PL</a:t>
            </a:r>
            <a:r>
              <a:rPr lang="en-IE" dirty="0" smtClean="0"/>
              <a:t>.</a:t>
            </a:r>
          </a:p>
          <a:p>
            <a:endParaRPr lang="en-IE" dirty="0" smtClean="0"/>
          </a:p>
          <a:p>
            <a:r>
              <a:rPr lang="en-IE" dirty="0" smtClean="0"/>
              <a:t>Must be submitted to the CA.</a:t>
            </a:r>
          </a:p>
          <a:p>
            <a:endParaRPr lang="en-IE" dirty="0" smtClean="0"/>
          </a:p>
          <a:p>
            <a:r>
              <a:rPr lang="en-IE" dirty="0" smtClean="0">
                <a:solidFill>
                  <a:srgbClr val="FF0000"/>
                </a:solidFill>
              </a:rPr>
              <a:t>CA has 48 hours to reject. Silence is positive</a:t>
            </a:r>
            <a:r>
              <a:rPr lang="en-IE" dirty="0" smtClean="0"/>
              <a:t>. Positive reply can be obtained in shorter delay.</a:t>
            </a:r>
          </a:p>
          <a:p>
            <a:endParaRPr lang="en-IE" dirty="0" smtClean="0"/>
          </a:p>
          <a:p>
            <a:r>
              <a:rPr lang="en-IE" dirty="0" smtClean="0"/>
              <a:t>Recommendation: share the text with CA before.</a:t>
            </a:r>
          </a:p>
        </p:txBody>
      </p:sp>
    </p:spTree>
    <p:extLst>
      <p:ext uri="{BB962C8B-B14F-4D97-AF65-F5344CB8AC3E}">
        <p14:creationId xmlns:p14="http://schemas.microsoft.com/office/powerpoint/2010/main" val="1087443790"/>
      </p:ext>
    </p:extLst>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1908" y="1124744"/>
            <a:ext cx="8229600" cy="936625"/>
          </a:xfrm>
        </p:spPr>
        <p:txBody>
          <a:bodyPr/>
          <a:lstStyle/>
          <a:p>
            <a:r>
              <a:rPr lang="en-IE" dirty="0" smtClean="0"/>
              <a:t>Rolling Work Plan (Annex C15)</a:t>
            </a:r>
            <a:endParaRPr lang="en-IE" dirty="0"/>
          </a:p>
        </p:txBody>
      </p:sp>
      <p:sp>
        <p:nvSpPr>
          <p:cNvPr id="3" name="Content Placeholder 2"/>
          <p:cNvSpPr>
            <a:spLocks noGrp="1"/>
          </p:cNvSpPr>
          <p:nvPr>
            <p:ph idx="1"/>
          </p:nvPr>
        </p:nvSpPr>
        <p:spPr>
          <a:xfrm>
            <a:off x="483615" y="2050056"/>
            <a:ext cx="8229600" cy="3529013"/>
          </a:xfrm>
        </p:spPr>
        <p:txBody>
          <a:bodyPr/>
          <a:lstStyle/>
          <a:p>
            <a:r>
              <a:rPr lang="en-IE" dirty="0" smtClean="0"/>
              <a:t>Detailed activities for a period of </a:t>
            </a:r>
            <a:r>
              <a:rPr lang="en-IE" dirty="0" smtClean="0">
                <a:solidFill>
                  <a:srgbClr val="FF0000"/>
                </a:solidFill>
              </a:rPr>
              <a:t>minimum 6 months</a:t>
            </a:r>
            <a:r>
              <a:rPr lang="en-IE" dirty="0" smtClean="0"/>
              <a:t> approved in the Project Steering Committee;</a:t>
            </a:r>
          </a:p>
          <a:p>
            <a:r>
              <a:rPr lang="en-IE" dirty="0" smtClean="0">
                <a:solidFill>
                  <a:srgbClr val="FF0000"/>
                </a:solidFill>
              </a:rPr>
              <a:t>RWP is like a side letter unless budgetary changes require an addendum</a:t>
            </a:r>
            <a:r>
              <a:rPr lang="en-IE" dirty="0" smtClean="0"/>
              <a:t>;</a:t>
            </a:r>
          </a:p>
          <a:p>
            <a:r>
              <a:rPr lang="en-IE" dirty="0" smtClean="0"/>
              <a:t>You have to add </a:t>
            </a:r>
            <a:r>
              <a:rPr lang="en-IE" dirty="0" smtClean="0">
                <a:solidFill>
                  <a:srgbClr val="FF0000"/>
                </a:solidFill>
              </a:rPr>
              <a:t>indicators and benchmarks </a:t>
            </a:r>
            <a:r>
              <a:rPr lang="en-IE" dirty="0" smtClean="0"/>
              <a:t>for the activities;</a:t>
            </a:r>
          </a:p>
          <a:p>
            <a:r>
              <a:rPr lang="en-IE" dirty="0" smtClean="0"/>
              <a:t>Two parts: </a:t>
            </a:r>
            <a:r>
              <a:rPr lang="en-IE" dirty="0" smtClean="0">
                <a:solidFill>
                  <a:srgbClr val="FF0000"/>
                </a:solidFill>
              </a:rPr>
              <a:t>activities and budget associated with same numbering</a:t>
            </a:r>
            <a:r>
              <a:rPr lang="en-IE" dirty="0" smtClean="0"/>
              <a:t>;</a:t>
            </a:r>
          </a:p>
          <a:p>
            <a:r>
              <a:rPr lang="en-IE" dirty="0" smtClean="0"/>
              <a:t>RWP shall include </a:t>
            </a:r>
            <a:r>
              <a:rPr lang="en-IE" dirty="0" smtClean="0">
                <a:solidFill>
                  <a:srgbClr val="FF0000"/>
                </a:solidFill>
              </a:rPr>
              <a:t>description of departments and resources involved in the activities</a:t>
            </a:r>
            <a:r>
              <a:rPr lang="en-IE" dirty="0" smtClean="0"/>
              <a:t>;</a:t>
            </a:r>
          </a:p>
          <a:p>
            <a:endParaRPr lang="en-IE" dirty="0" smtClean="0"/>
          </a:p>
          <a:p>
            <a:endParaRPr lang="en-IE" dirty="0" smtClean="0"/>
          </a:p>
          <a:p>
            <a:endParaRPr lang="en-IE" dirty="0"/>
          </a:p>
        </p:txBody>
      </p:sp>
    </p:spTree>
    <p:extLst>
      <p:ext uri="{BB962C8B-B14F-4D97-AF65-F5344CB8AC3E}">
        <p14:creationId xmlns:p14="http://schemas.microsoft.com/office/powerpoint/2010/main" val="95072637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E" dirty="0" smtClean="0"/>
              <a:t>Main principles</a:t>
            </a:r>
            <a:endParaRPr lang="en-IE" dirty="0"/>
          </a:p>
        </p:txBody>
      </p:sp>
      <p:sp>
        <p:nvSpPr>
          <p:cNvPr id="3" name="Content Placeholder 2"/>
          <p:cNvSpPr>
            <a:spLocks noGrp="1"/>
          </p:cNvSpPr>
          <p:nvPr>
            <p:ph idx="1"/>
          </p:nvPr>
        </p:nvSpPr>
        <p:spPr>
          <a:xfrm>
            <a:off x="401040" y="2060848"/>
            <a:ext cx="8229600" cy="3529013"/>
          </a:xfrm>
        </p:spPr>
        <p:txBody>
          <a:bodyPr/>
          <a:lstStyle/>
          <a:p>
            <a:pPr marL="457200" indent="-457200">
              <a:buClr>
                <a:schemeClr val="accent2"/>
              </a:buClr>
              <a:buFont typeface="+mj-lt"/>
              <a:buAutoNum type="arabicPeriod"/>
            </a:pPr>
            <a:r>
              <a:rPr lang="en-IE" sz="2000" dirty="0" smtClean="0"/>
              <a:t>Projects are built around jointly agreed policy objectives</a:t>
            </a:r>
          </a:p>
          <a:p>
            <a:pPr marL="457200" indent="-457200">
              <a:buClr>
                <a:schemeClr val="accent2"/>
              </a:buClr>
              <a:buFont typeface="+mj-lt"/>
              <a:buAutoNum type="arabicPeriod"/>
            </a:pPr>
            <a:r>
              <a:rPr lang="en-IE" sz="2000" dirty="0" smtClean="0"/>
              <a:t>The Beneficiary retains ownership of the project</a:t>
            </a:r>
          </a:p>
          <a:p>
            <a:pPr marL="457200" indent="-457200">
              <a:buClr>
                <a:schemeClr val="accent2"/>
              </a:buClr>
              <a:buFont typeface="+mj-lt"/>
              <a:buAutoNum type="arabicPeriod"/>
            </a:pPr>
            <a:r>
              <a:rPr lang="en-IE" sz="2000" dirty="0" smtClean="0"/>
              <a:t>Beneficiary selects its Member State*</a:t>
            </a:r>
          </a:p>
          <a:p>
            <a:pPr marL="457200" indent="-457200">
              <a:buClr>
                <a:schemeClr val="accent2"/>
              </a:buClr>
              <a:buFont typeface="+mj-lt"/>
              <a:buAutoNum type="arabicPeriod"/>
            </a:pPr>
            <a:r>
              <a:rPr lang="en-IE" sz="2000" dirty="0" smtClean="0"/>
              <a:t>Full time MS RTA during the project</a:t>
            </a:r>
          </a:p>
          <a:p>
            <a:pPr marL="457200" indent="-457200">
              <a:buClr>
                <a:schemeClr val="accent2"/>
              </a:buClr>
              <a:buFont typeface="+mj-lt"/>
              <a:buAutoNum type="arabicPeriod"/>
            </a:pPr>
            <a:r>
              <a:rPr lang="en-IE" sz="2000" dirty="0" smtClean="0"/>
              <a:t>Concrete operational results</a:t>
            </a:r>
          </a:p>
          <a:p>
            <a:pPr marL="457200" indent="-457200">
              <a:buClr>
                <a:schemeClr val="accent2"/>
              </a:buClr>
              <a:buFont typeface="+mj-lt"/>
              <a:buAutoNum type="arabicPeriod"/>
            </a:pPr>
            <a:r>
              <a:rPr lang="en-IE" sz="2000" dirty="0" smtClean="0"/>
              <a:t>Joint commitment for achieving the results</a:t>
            </a:r>
          </a:p>
          <a:p>
            <a:pPr marL="457200" indent="-457200">
              <a:buClr>
                <a:schemeClr val="accent2"/>
              </a:buClr>
              <a:buFont typeface="+mj-lt"/>
              <a:buAutoNum type="arabicPeriod"/>
            </a:pPr>
            <a:r>
              <a:rPr lang="en-IE" sz="2000" dirty="0" smtClean="0"/>
              <a:t>Joint project of a grant nature</a:t>
            </a:r>
          </a:p>
          <a:p>
            <a:pPr marL="457200" indent="-457200">
              <a:buClr>
                <a:schemeClr val="accent2"/>
              </a:buClr>
              <a:buFont typeface="+mj-lt"/>
              <a:buAutoNum type="arabicPeriod"/>
            </a:pPr>
            <a:r>
              <a:rPr lang="en-IE" sz="2000" dirty="0" smtClean="0"/>
              <a:t>Work plan is jointly drafted by both MS and PC</a:t>
            </a:r>
          </a:p>
          <a:p>
            <a:pPr marL="457200" indent="-457200">
              <a:buClr>
                <a:schemeClr val="accent2"/>
              </a:buClr>
              <a:buFont typeface="+mj-lt"/>
              <a:buAutoNum type="arabicPeriod"/>
            </a:pPr>
            <a:r>
              <a:rPr lang="en-IE" sz="2000" dirty="0" smtClean="0"/>
              <a:t>Results should be maintained</a:t>
            </a:r>
          </a:p>
          <a:p>
            <a:pPr marL="457200" indent="-457200">
              <a:buClr>
                <a:schemeClr val="accent2"/>
              </a:buClr>
              <a:buFont typeface="+mj-lt"/>
              <a:buAutoNum type="arabicPeriod"/>
            </a:pPr>
            <a:r>
              <a:rPr lang="en-IE" sz="2000" dirty="0" smtClean="0"/>
              <a:t>MS NCPs are the only recipients of the calls.</a:t>
            </a:r>
          </a:p>
        </p:txBody>
      </p:sp>
      <p:sp>
        <p:nvSpPr>
          <p:cNvPr id="4" name="TextBox 3"/>
          <p:cNvSpPr txBox="1"/>
          <p:nvPr/>
        </p:nvSpPr>
        <p:spPr>
          <a:xfrm>
            <a:off x="395288" y="5877272"/>
            <a:ext cx="7633096" cy="646331"/>
          </a:xfrm>
          <a:prstGeom prst="rect">
            <a:avLst/>
          </a:prstGeom>
          <a:noFill/>
        </p:spPr>
        <p:txBody>
          <a:bodyPr wrap="square" rtlCol="0">
            <a:spAutoFit/>
          </a:bodyPr>
          <a:lstStyle/>
          <a:p>
            <a:pPr marL="171450" indent="-171450">
              <a:buFont typeface="Arial" panose="020B0604020202020204" pitchFamily="34" charset="0"/>
              <a:buChar char="•"/>
            </a:pPr>
            <a:r>
              <a:rPr lang="en-IE" dirty="0" smtClean="0"/>
              <a:t>The configuration of the respective selection meetings depends on the applicable rules whether it is direct management, indirect with ex ante control or with ex post control. </a:t>
            </a:r>
          </a:p>
          <a:p>
            <a:pPr marL="171450" indent="-171450">
              <a:buFont typeface="Arial" panose="020B0604020202020204" pitchFamily="34" charset="0"/>
              <a:buChar char="•"/>
            </a:pPr>
            <a:r>
              <a:rPr lang="en-IE" dirty="0" smtClean="0"/>
              <a:t>The PRICE should not be considered at the time of the evaluation.</a:t>
            </a:r>
          </a:p>
        </p:txBody>
      </p:sp>
    </p:spTree>
    <p:extLst>
      <p:ext uri="{BB962C8B-B14F-4D97-AF65-F5344CB8AC3E}">
        <p14:creationId xmlns:p14="http://schemas.microsoft.com/office/powerpoint/2010/main" val="2022076317"/>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67544" y="3212976"/>
            <a:ext cx="8229600" cy="936625"/>
          </a:xfrm>
        </p:spPr>
        <p:txBody>
          <a:bodyPr/>
          <a:lstStyle/>
          <a:p>
            <a:r>
              <a:rPr lang="en-IE" dirty="0" smtClean="0"/>
              <a:t>6. Final considerations</a:t>
            </a:r>
            <a:endParaRPr lang="en-IE" dirty="0"/>
          </a:p>
        </p:txBody>
      </p:sp>
    </p:spTree>
    <p:extLst>
      <p:ext uri="{BB962C8B-B14F-4D97-AF65-F5344CB8AC3E}">
        <p14:creationId xmlns:p14="http://schemas.microsoft.com/office/powerpoint/2010/main" val="2258689423"/>
      </p:ext>
    </p:extLst>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95288" y="764183"/>
            <a:ext cx="8229600" cy="936625"/>
          </a:xfrm>
        </p:spPr>
        <p:txBody>
          <a:bodyPr/>
          <a:lstStyle/>
          <a:p>
            <a:r>
              <a:rPr lang="fr-BE" dirty="0" smtClean="0"/>
              <a:t>Use of experts</a:t>
            </a:r>
            <a:endParaRPr lang="en-GB" dirty="0"/>
          </a:p>
        </p:txBody>
      </p:sp>
      <p:sp>
        <p:nvSpPr>
          <p:cNvPr id="3" name="Content Placeholder 2"/>
          <p:cNvSpPr>
            <a:spLocks noGrp="1"/>
          </p:cNvSpPr>
          <p:nvPr>
            <p:ph idx="1"/>
          </p:nvPr>
        </p:nvSpPr>
        <p:spPr>
          <a:xfrm>
            <a:off x="395288" y="1556792"/>
            <a:ext cx="8229600" cy="3529013"/>
          </a:xfrm>
        </p:spPr>
        <p:txBody>
          <a:bodyPr/>
          <a:lstStyle/>
          <a:p>
            <a:r>
              <a:rPr lang="en-IE" sz="1800" dirty="0" smtClean="0">
                <a:solidFill>
                  <a:srgbClr val="FF0000"/>
                </a:solidFill>
              </a:rPr>
              <a:t>All experts shall be civil servants or equivalent from mandated bodies</a:t>
            </a:r>
            <a:r>
              <a:rPr lang="en-IE" sz="1800" dirty="0" smtClean="0"/>
              <a:t>.</a:t>
            </a:r>
          </a:p>
          <a:p>
            <a:endParaRPr lang="en-IE" sz="1800" dirty="0" smtClean="0"/>
          </a:p>
          <a:p>
            <a:r>
              <a:rPr lang="en-IE" sz="1800" dirty="0" smtClean="0">
                <a:solidFill>
                  <a:srgbClr val="FF0000"/>
                </a:solidFill>
              </a:rPr>
              <a:t>Temporary public staff may exceptionally be hired by Member State administrations, semi-public or mandated bodies, as per the provisions in the Twinning Manual for </a:t>
            </a:r>
            <a:r>
              <a:rPr lang="en-IE" sz="1800" b="1" dirty="0" smtClean="0">
                <a:solidFill>
                  <a:srgbClr val="FF0000"/>
                </a:solidFill>
              </a:rPr>
              <a:t>at least 6 months before the assignment</a:t>
            </a:r>
            <a:r>
              <a:rPr lang="en-IE" sz="1800" b="1" dirty="0" smtClean="0"/>
              <a:t>.</a:t>
            </a:r>
          </a:p>
          <a:p>
            <a:endParaRPr lang="en-IE" sz="1800" dirty="0" smtClean="0"/>
          </a:p>
          <a:p>
            <a:r>
              <a:rPr lang="en-IE" sz="1800" dirty="0" smtClean="0">
                <a:solidFill>
                  <a:srgbClr val="FF0000"/>
                </a:solidFill>
              </a:rPr>
              <a:t>Recently retired experts may be reactivated as temporary public staff no later than 3 years after retirement, either by administrations or mandated bodies</a:t>
            </a:r>
            <a:r>
              <a:rPr lang="en-IE" sz="1800" dirty="0" smtClean="0"/>
              <a:t>.</a:t>
            </a:r>
          </a:p>
          <a:p>
            <a:r>
              <a:rPr lang="en-IE" sz="1800" dirty="0" smtClean="0"/>
              <a:t> </a:t>
            </a:r>
          </a:p>
          <a:p>
            <a:r>
              <a:rPr lang="en-IE" sz="1800" dirty="0" smtClean="0">
                <a:solidFill>
                  <a:srgbClr val="FF0000"/>
                </a:solidFill>
              </a:rPr>
              <a:t>It is further reminded that should avoid at all costs to use mandated bodies as umbrella organisations to involve private sector experts hired for contractual assignments limited to their Twinning involvement, without any structural linkage to the body involved</a:t>
            </a:r>
            <a:r>
              <a:rPr lang="en-IE" sz="1800" dirty="0" smtClean="0"/>
              <a:t>. </a:t>
            </a:r>
            <a:endParaRPr lang="en-IE" sz="1800" dirty="0"/>
          </a:p>
        </p:txBody>
      </p:sp>
    </p:spTree>
    <p:extLst>
      <p:ext uri="{BB962C8B-B14F-4D97-AF65-F5344CB8AC3E}">
        <p14:creationId xmlns:p14="http://schemas.microsoft.com/office/powerpoint/2010/main" val="1584202083"/>
      </p:ext>
    </p:extLst>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95094" y="1124744"/>
            <a:ext cx="8229600" cy="936625"/>
          </a:xfrm>
        </p:spPr>
        <p:txBody>
          <a:bodyPr/>
          <a:lstStyle/>
          <a:p>
            <a:r>
              <a:rPr lang="fr-BE" dirty="0" smtClean="0"/>
              <a:t>Financial control</a:t>
            </a:r>
            <a:endParaRPr lang="en-GB" dirty="0"/>
          </a:p>
        </p:txBody>
      </p:sp>
      <p:sp>
        <p:nvSpPr>
          <p:cNvPr id="3" name="Content Placeholder 2"/>
          <p:cNvSpPr>
            <a:spLocks noGrp="1"/>
          </p:cNvSpPr>
          <p:nvPr>
            <p:ph idx="1"/>
          </p:nvPr>
        </p:nvSpPr>
        <p:spPr>
          <a:xfrm>
            <a:off x="395094" y="1916832"/>
            <a:ext cx="8229600" cy="3529013"/>
          </a:xfrm>
        </p:spPr>
        <p:txBody>
          <a:bodyPr/>
          <a:lstStyle/>
          <a:p>
            <a:r>
              <a:rPr lang="fr-BE" dirty="0" err="1" smtClean="0">
                <a:solidFill>
                  <a:srgbClr val="FF0000"/>
                </a:solidFill>
              </a:rPr>
              <a:t>Expenditure</a:t>
            </a:r>
            <a:r>
              <a:rPr lang="fr-BE" dirty="0" smtClean="0">
                <a:solidFill>
                  <a:srgbClr val="FF0000"/>
                </a:solidFill>
              </a:rPr>
              <a:t> </a:t>
            </a:r>
            <a:r>
              <a:rPr lang="fr-BE" dirty="0" err="1" smtClean="0">
                <a:solidFill>
                  <a:srgbClr val="FF0000"/>
                </a:solidFill>
              </a:rPr>
              <a:t>Verification</a:t>
            </a:r>
            <a:r>
              <a:rPr lang="fr-BE" dirty="0" smtClean="0">
                <a:solidFill>
                  <a:srgbClr val="FF0000"/>
                </a:solidFill>
              </a:rPr>
              <a:t> Report</a:t>
            </a:r>
            <a:r>
              <a:rPr lang="fr-BE" dirty="0" smtClean="0">
                <a:solidFill>
                  <a:schemeClr val="tx1"/>
                </a:solidFill>
              </a:rPr>
              <a:t>: </a:t>
            </a:r>
            <a:r>
              <a:rPr lang="fr-BE" dirty="0" err="1" smtClean="0">
                <a:solidFill>
                  <a:schemeClr val="accent6"/>
                </a:solidFill>
              </a:rPr>
              <a:t>done</a:t>
            </a:r>
            <a:r>
              <a:rPr lang="fr-BE" dirty="0" smtClean="0">
                <a:solidFill>
                  <a:schemeClr val="accent6"/>
                </a:solidFill>
              </a:rPr>
              <a:t> by </a:t>
            </a:r>
            <a:r>
              <a:rPr lang="fr-BE" dirty="0" err="1" smtClean="0">
                <a:solidFill>
                  <a:schemeClr val="accent6"/>
                </a:solidFill>
              </a:rPr>
              <a:t>external</a:t>
            </a:r>
            <a:r>
              <a:rPr lang="fr-BE" dirty="0" smtClean="0">
                <a:solidFill>
                  <a:schemeClr val="accent6"/>
                </a:solidFill>
              </a:rPr>
              <a:t> </a:t>
            </a:r>
            <a:r>
              <a:rPr lang="fr-BE" dirty="0" err="1" smtClean="0">
                <a:solidFill>
                  <a:schemeClr val="accent6"/>
                </a:solidFill>
              </a:rPr>
              <a:t>auditor</a:t>
            </a:r>
            <a:r>
              <a:rPr lang="fr-BE" dirty="0" smtClean="0">
                <a:solidFill>
                  <a:schemeClr val="accent6"/>
                </a:solidFill>
              </a:rPr>
              <a:t> and </a:t>
            </a:r>
            <a:r>
              <a:rPr lang="fr-BE" dirty="0" err="1" smtClean="0">
                <a:solidFill>
                  <a:schemeClr val="accent6"/>
                </a:solidFill>
              </a:rPr>
              <a:t>attached</a:t>
            </a:r>
            <a:r>
              <a:rPr lang="fr-BE" dirty="0" smtClean="0">
                <a:solidFill>
                  <a:schemeClr val="accent6"/>
                </a:solidFill>
              </a:rPr>
              <a:t> to the Final Report (</a:t>
            </a:r>
            <a:r>
              <a:rPr lang="fr-BE" dirty="0" err="1" smtClean="0">
                <a:solidFill>
                  <a:schemeClr val="accent6"/>
                </a:solidFill>
              </a:rPr>
              <a:t>Annex</a:t>
            </a:r>
            <a:r>
              <a:rPr lang="fr-BE" dirty="0" smtClean="0">
                <a:solidFill>
                  <a:schemeClr val="accent6"/>
                </a:solidFill>
              </a:rPr>
              <a:t> A6);</a:t>
            </a:r>
          </a:p>
          <a:p>
            <a:r>
              <a:rPr lang="fr-BE" dirty="0" smtClean="0">
                <a:solidFill>
                  <a:srgbClr val="FF0000"/>
                </a:solidFill>
              </a:rPr>
              <a:t>Check of </a:t>
            </a:r>
            <a:r>
              <a:rPr lang="fr-BE" dirty="0" err="1" smtClean="0">
                <a:solidFill>
                  <a:srgbClr val="FF0000"/>
                </a:solidFill>
              </a:rPr>
              <a:t>payments</a:t>
            </a:r>
            <a:r>
              <a:rPr lang="fr-BE" dirty="0" smtClean="0">
                <a:solidFill>
                  <a:srgbClr val="FF0000"/>
                </a:solidFill>
              </a:rPr>
              <a:t> at </a:t>
            </a:r>
            <a:r>
              <a:rPr lang="fr-BE" dirty="0" err="1" smtClean="0">
                <a:solidFill>
                  <a:srgbClr val="FF0000"/>
                </a:solidFill>
              </a:rPr>
              <a:t>any</a:t>
            </a:r>
            <a:r>
              <a:rPr lang="fr-BE" dirty="0" smtClean="0">
                <a:solidFill>
                  <a:srgbClr val="FF0000"/>
                </a:solidFill>
              </a:rPr>
              <a:t> time by CA/EUD</a:t>
            </a:r>
            <a:r>
              <a:rPr lang="fr-BE" dirty="0" smtClean="0"/>
              <a:t>: </a:t>
            </a:r>
            <a:r>
              <a:rPr lang="en-US" dirty="0" smtClean="0"/>
              <a:t>original </a:t>
            </a:r>
            <a:r>
              <a:rPr lang="en-US" dirty="0"/>
              <a:t>documents shall be made available except for the flat rates defined as Twinning Project Support Costs and the indirect </a:t>
            </a:r>
            <a:r>
              <a:rPr lang="en-US" dirty="0" smtClean="0"/>
              <a:t>costs; </a:t>
            </a:r>
            <a:endParaRPr lang="fr-BE" dirty="0" smtClean="0"/>
          </a:p>
          <a:p>
            <a:r>
              <a:rPr lang="fr-BE" dirty="0" err="1" smtClean="0">
                <a:solidFill>
                  <a:srgbClr val="FF0000"/>
                </a:solidFill>
              </a:rPr>
              <a:t>Other</a:t>
            </a:r>
            <a:r>
              <a:rPr lang="fr-BE" dirty="0" smtClean="0">
                <a:solidFill>
                  <a:srgbClr val="FF0000"/>
                </a:solidFill>
              </a:rPr>
              <a:t> audits </a:t>
            </a:r>
            <a:r>
              <a:rPr lang="fr-BE" dirty="0" err="1" smtClean="0">
                <a:solidFill>
                  <a:srgbClr val="FF0000"/>
                </a:solidFill>
              </a:rPr>
              <a:t>launched</a:t>
            </a:r>
            <a:r>
              <a:rPr lang="fr-BE" dirty="0" smtClean="0">
                <a:solidFill>
                  <a:srgbClr val="FF0000"/>
                </a:solidFill>
              </a:rPr>
              <a:t> by EU services</a:t>
            </a:r>
            <a:r>
              <a:rPr lang="fr-BE" dirty="0" smtClean="0">
                <a:solidFill>
                  <a:schemeClr val="accent2"/>
                </a:solidFill>
              </a:rPr>
              <a:t>: obligation to </a:t>
            </a:r>
            <a:r>
              <a:rPr lang="fr-BE" dirty="0" err="1" smtClean="0">
                <a:solidFill>
                  <a:schemeClr val="accent2"/>
                </a:solidFill>
              </a:rPr>
              <a:t>cooperate</a:t>
            </a:r>
            <a:r>
              <a:rPr lang="fr-BE" dirty="0" smtClean="0">
                <a:solidFill>
                  <a:schemeClr val="accent2"/>
                </a:solidFill>
              </a:rPr>
              <a:t>.</a:t>
            </a:r>
          </a:p>
          <a:p>
            <a:r>
              <a:rPr lang="en-US" altLang="en-US" dirty="0"/>
              <a:t>Records must be kept for a </a:t>
            </a:r>
            <a:r>
              <a:rPr lang="en-US" altLang="en-US" dirty="0" smtClean="0">
                <a:solidFill>
                  <a:srgbClr val="DC280A"/>
                </a:solidFill>
              </a:rPr>
              <a:t>5-year </a:t>
            </a:r>
            <a:r>
              <a:rPr lang="en-US" altLang="en-US" dirty="0">
                <a:solidFill>
                  <a:srgbClr val="DC280A"/>
                </a:solidFill>
              </a:rPr>
              <a:t>period</a:t>
            </a:r>
            <a:r>
              <a:rPr lang="en-US" altLang="en-US" dirty="0"/>
              <a:t> after the last payment made by the BC and the MS </a:t>
            </a:r>
          </a:p>
          <a:p>
            <a:endParaRPr lang="en-GB" dirty="0">
              <a:solidFill>
                <a:srgbClr val="FF0000"/>
              </a:solidFill>
            </a:endParaRPr>
          </a:p>
        </p:txBody>
      </p:sp>
    </p:spTree>
    <p:extLst>
      <p:ext uri="{BB962C8B-B14F-4D97-AF65-F5344CB8AC3E}">
        <p14:creationId xmlns:p14="http://schemas.microsoft.com/office/powerpoint/2010/main" val="1105565580"/>
      </p:ext>
    </p:extLst>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3528" y="980728"/>
            <a:ext cx="8229600" cy="936625"/>
          </a:xfrm>
        </p:spPr>
        <p:txBody>
          <a:bodyPr/>
          <a:lstStyle/>
          <a:p>
            <a:r>
              <a:rPr lang="fr-BE" dirty="0" smtClean="0"/>
              <a:t>Twinning Project Support </a:t>
            </a:r>
            <a:r>
              <a:rPr lang="fr-BE" dirty="0" err="1" smtClean="0"/>
              <a:t>Costs</a:t>
            </a:r>
            <a:endParaRPr lang="en-GB" dirty="0"/>
          </a:p>
        </p:txBody>
      </p:sp>
      <p:sp>
        <p:nvSpPr>
          <p:cNvPr id="3" name="Content Placeholder 2"/>
          <p:cNvSpPr>
            <a:spLocks noGrp="1"/>
          </p:cNvSpPr>
          <p:nvPr>
            <p:ph idx="1"/>
          </p:nvPr>
        </p:nvSpPr>
        <p:spPr>
          <a:xfrm>
            <a:off x="467544" y="1933199"/>
            <a:ext cx="8229600" cy="3529013"/>
          </a:xfrm>
        </p:spPr>
        <p:txBody>
          <a:bodyPr/>
          <a:lstStyle/>
          <a:p>
            <a:r>
              <a:rPr lang="en-GB" sz="2000" dirty="0"/>
              <a:t>a) </a:t>
            </a:r>
            <a:r>
              <a:rPr lang="en-GB" sz="2000" dirty="0">
                <a:solidFill>
                  <a:srgbClr val="FF0000"/>
                </a:solidFill>
              </a:rPr>
              <a:t>Costs related to time spent by officials or assimilated agents in the Member State </a:t>
            </a:r>
            <a:r>
              <a:rPr lang="en-GB" sz="2000" dirty="0"/>
              <a:t>in order to prepare and follow-up their missions in the Beneficiary country;</a:t>
            </a:r>
          </a:p>
          <a:p>
            <a:r>
              <a:rPr lang="en-GB" sz="2000" dirty="0"/>
              <a:t>b) </a:t>
            </a:r>
            <a:r>
              <a:rPr lang="en-GB" sz="2000" dirty="0">
                <a:solidFill>
                  <a:srgbClr val="FF0000"/>
                </a:solidFill>
              </a:rPr>
              <a:t>Costs related to time spent by the Member State(s) project leader(s) in order to coordinate project implementation from his/her home administration without being seconded from his/her post</a:t>
            </a:r>
            <a:r>
              <a:rPr lang="en-GB" sz="2000" dirty="0"/>
              <a:t>;</a:t>
            </a:r>
          </a:p>
          <a:p>
            <a:r>
              <a:rPr lang="en-GB" sz="2000" dirty="0"/>
              <a:t>c) </a:t>
            </a:r>
            <a:r>
              <a:rPr lang="en-GB" sz="2000" dirty="0">
                <a:solidFill>
                  <a:srgbClr val="FF0000"/>
                </a:solidFill>
              </a:rPr>
              <a:t>Costs related to time spent and costs incurred for the delivery of activities during study visits of Beneficiary country's officials or agents in a Member State</a:t>
            </a:r>
            <a:r>
              <a:rPr lang="en-GB" sz="2000" dirty="0"/>
              <a:t>;</a:t>
            </a:r>
          </a:p>
          <a:p>
            <a:r>
              <a:rPr lang="en-GB" sz="2000" dirty="0"/>
              <a:t>d) </a:t>
            </a:r>
            <a:r>
              <a:rPr lang="en-GB" sz="2000" dirty="0">
                <a:solidFill>
                  <a:srgbClr val="FF0000"/>
                </a:solidFill>
              </a:rPr>
              <a:t>Costs related to time devoted to the logistical arrangements necessary for the organisation of activities in the Beneficiary country</a:t>
            </a:r>
            <a:r>
              <a:rPr lang="en-GB" sz="2000" dirty="0"/>
              <a:t>.</a:t>
            </a:r>
          </a:p>
          <a:p>
            <a:endParaRPr lang="en-GB" sz="2000" dirty="0"/>
          </a:p>
        </p:txBody>
      </p:sp>
    </p:spTree>
    <p:extLst>
      <p:ext uri="{BB962C8B-B14F-4D97-AF65-F5344CB8AC3E}">
        <p14:creationId xmlns:p14="http://schemas.microsoft.com/office/powerpoint/2010/main" val="3218593965"/>
      </p:ext>
    </p:extLst>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a:xfrm>
            <a:off x="179388" y="1052513"/>
            <a:ext cx="8229600" cy="855662"/>
          </a:xfrm>
        </p:spPr>
        <p:txBody>
          <a:bodyPr/>
          <a:lstStyle/>
          <a:p>
            <a:pPr eaLnBrk="1" hangingPunct="1"/>
            <a:r>
              <a:rPr lang="en-GB" altLang="en-US" dirty="0" smtClean="0"/>
              <a:t>Procurement (Annex A4)</a:t>
            </a:r>
            <a:endParaRPr lang="en-US" altLang="en-US" dirty="0" smtClean="0"/>
          </a:p>
        </p:txBody>
      </p:sp>
      <p:sp>
        <p:nvSpPr>
          <p:cNvPr id="57347" name="Rectangle 3"/>
          <p:cNvSpPr>
            <a:spLocks noGrp="1" noChangeArrowheads="1"/>
          </p:cNvSpPr>
          <p:nvPr>
            <p:ph type="body" idx="1"/>
          </p:nvPr>
        </p:nvSpPr>
        <p:spPr>
          <a:xfrm>
            <a:off x="468313" y="1773238"/>
            <a:ext cx="8229600" cy="4525962"/>
          </a:xfrm>
        </p:spPr>
        <p:txBody>
          <a:bodyPr/>
          <a:lstStyle/>
          <a:p>
            <a:pPr indent="-282575" eaLnBrk="1" hangingPunct="1">
              <a:lnSpc>
                <a:spcPct val="90000"/>
              </a:lnSpc>
              <a:buClr>
                <a:srgbClr val="FFFF00"/>
              </a:buClr>
              <a:buFont typeface="Wingdings" panose="05000000000000000000" pitchFamily="2" charset="2"/>
              <a:buNone/>
            </a:pPr>
            <a:endParaRPr lang="pl-PL" altLang="en-US" sz="1600" dirty="0" smtClean="0"/>
          </a:p>
          <a:p>
            <a:pPr indent="-282575" eaLnBrk="1" hangingPunct="1">
              <a:lnSpc>
                <a:spcPct val="90000"/>
              </a:lnSpc>
              <a:buFontTx/>
              <a:buNone/>
            </a:pPr>
            <a:endParaRPr lang="tr-TR" altLang="en-US" sz="1600" dirty="0" smtClean="0"/>
          </a:p>
          <a:p>
            <a:pPr indent="-282575" eaLnBrk="1" hangingPunct="1">
              <a:lnSpc>
                <a:spcPct val="90000"/>
              </a:lnSpc>
              <a:buClr>
                <a:srgbClr val="0F5494"/>
              </a:buClr>
            </a:pPr>
            <a:r>
              <a:rPr lang="tr-TR" altLang="en-US" sz="2000" dirty="0" err="1" smtClean="0">
                <a:solidFill>
                  <a:srgbClr val="DC280A"/>
                </a:solidFill>
              </a:rPr>
              <a:t>Supply</a:t>
            </a:r>
            <a:r>
              <a:rPr lang="tr-TR" altLang="en-US" sz="2000" dirty="0" smtClean="0">
                <a:solidFill>
                  <a:srgbClr val="DC280A"/>
                </a:solidFill>
              </a:rPr>
              <a:t> of </a:t>
            </a:r>
            <a:r>
              <a:rPr lang="tr-TR" altLang="en-US" sz="2000" dirty="0" err="1" smtClean="0">
                <a:solidFill>
                  <a:srgbClr val="DC280A"/>
                </a:solidFill>
              </a:rPr>
              <a:t>Goods</a:t>
            </a:r>
            <a:r>
              <a:rPr lang="tr-TR" altLang="en-US" sz="2000" dirty="0" smtClean="0"/>
              <a:t>: Limited </a:t>
            </a:r>
            <a:r>
              <a:rPr lang="tr-TR" altLang="en-US" sz="2000" dirty="0" err="1" smtClean="0"/>
              <a:t>to</a:t>
            </a:r>
            <a:r>
              <a:rPr lang="tr-TR" altLang="en-US" sz="2000" dirty="0" smtClean="0"/>
              <a:t> </a:t>
            </a:r>
            <a:r>
              <a:rPr lang="tr-TR" altLang="en-US" sz="2000" dirty="0" smtClean="0">
                <a:latin typeface="Times New Roman" panose="02020603050405020304" pitchFamily="18" charset="0"/>
              </a:rPr>
              <a:t>€</a:t>
            </a:r>
            <a:r>
              <a:rPr lang="tr-TR" altLang="en-US" sz="2000" dirty="0" smtClean="0"/>
              <a:t> 5000 </a:t>
            </a:r>
            <a:r>
              <a:rPr lang="fr-BE" altLang="en-US" sz="2000" dirty="0" smtClean="0"/>
              <a:t>per Twinning</a:t>
            </a:r>
            <a:endParaRPr lang="tr-TR" altLang="en-US" sz="2000" dirty="0" smtClean="0"/>
          </a:p>
          <a:p>
            <a:pPr indent="-282575" eaLnBrk="1" hangingPunct="1">
              <a:lnSpc>
                <a:spcPct val="90000"/>
              </a:lnSpc>
              <a:buClr>
                <a:srgbClr val="0F5494"/>
              </a:buClr>
            </a:pPr>
            <a:endParaRPr lang="tr-TR" altLang="en-US" sz="2000" dirty="0" smtClean="0"/>
          </a:p>
          <a:p>
            <a:pPr indent="-282575" eaLnBrk="1" hangingPunct="1">
              <a:lnSpc>
                <a:spcPct val="90000"/>
              </a:lnSpc>
              <a:buClr>
                <a:srgbClr val="0F5494"/>
              </a:buClr>
            </a:pPr>
            <a:r>
              <a:rPr lang="tr-TR" altLang="en-US" sz="2000" dirty="0" err="1" smtClean="0">
                <a:solidFill>
                  <a:srgbClr val="DC280A"/>
                </a:solidFill>
              </a:rPr>
              <a:t>Supply</a:t>
            </a:r>
            <a:r>
              <a:rPr lang="tr-TR" altLang="en-US" sz="2000" dirty="0" smtClean="0">
                <a:solidFill>
                  <a:srgbClr val="DC280A"/>
                </a:solidFill>
              </a:rPr>
              <a:t> of Services</a:t>
            </a:r>
            <a:r>
              <a:rPr lang="tr-TR" altLang="en-US" sz="2000" dirty="0" smtClean="0"/>
              <a:t>: </a:t>
            </a:r>
            <a:r>
              <a:rPr lang="en-US" altLang="en-US" sz="2000" dirty="0" smtClean="0"/>
              <a:t>Limited</a:t>
            </a:r>
            <a:r>
              <a:rPr lang="tr-TR" altLang="en-US" sz="2000" dirty="0" smtClean="0"/>
              <a:t> </a:t>
            </a:r>
            <a:r>
              <a:rPr lang="tr-TR" altLang="en-US" sz="2000" dirty="0" err="1" smtClean="0"/>
              <a:t>to</a:t>
            </a:r>
            <a:r>
              <a:rPr lang="tr-TR" altLang="en-US" sz="2000" dirty="0" smtClean="0"/>
              <a:t> </a:t>
            </a:r>
            <a:r>
              <a:rPr lang="tr-TR" altLang="en-US" sz="2000" dirty="0" smtClean="0">
                <a:latin typeface="Times New Roman" panose="02020603050405020304" pitchFamily="18" charset="0"/>
              </a:rPr>
              <a:t>€</a:t>
            </a:r>
            <a:r>
              <a:rPr lang="tr-TR" altLang="en-US" sz="2000" dirty="0" smtClean="0"/>
              <a:t> </a:t>
            </a:r>
            <a:r>
              <a:rPr lang="fr-BE" altLang="en-US" sz="2000" dirty="0" smtClean="0"/>
              <a:t>5000 per Twinning Component</a:t>
            </a:r>
            <a:r>
              <a:rPr lang="tr-TR" altLang="en-US" sz="2000" dirty="0" smtClean="0"/>
              <a:t> </a:t>
            </a:r>
            <a:endParaRPr lang="en-US" altLang="en-US" sz="2000" dirty="0" smtClean="0"/>
          </a:p>
          <a:p>
            <a:pPr indent="-282575" eaLnBrk="1" hangingPunct="1">
              <a:lnSpc>
                <a:spcPct val="90000"/>
              </a:lnSpc>
              <a:buClr>
                <a:srgbClr val="0F5494"/>
              </a:buClr>
            </a:pPr>
            <a:endParaRPr lang="en-US" altLang="en-US" sz="2000" dirty="0" smtClean="0"/>
          </a:p>
          <a:p>
            <a:pPr indent="-282575" eaLnBrk="1" hangingPunct="1">
              <a:lnSpc>
                <a:spcPct val="90000"/>
              </a:lnSpc>
              <a:buClr>
                <a:srgbClr val="0F5494"/>
              </a:buClr>
            </a:pPr>
            <a:r>
              <a:rPr lang="en-US" altLang="en-US" sz="2000" dirty="0" smtClean="0"/>
              <a:t>In both cases a </a:t>
            </a:r>
            <a:r>
              <a:rPr lang="tr-TR" altLang="en-US" sz="2000" dirty="0" err="1" smtClean="0"/>
              <a:t>single</a:t>
            </a:r>
            <a:r>
              <a:rPr lang="tr-TR" altLang="en-US" sz="2000" dirty="0" smtClean="0"/>
              <a:t> tender </a:t>
            </a:r>
            <a:r>
              <a:rPr lang="en-US" altLang="en-US" sz="2000" dirty="0" smtClean="0"/>
              <a:t>procedure is managed </a:t>
            </a:r>
            <a:r>
              <a:rPr lang="tr-TR" altLang="en-US" sz="2000" dirty="0" err="1" smtClean="0"/>
              <a:t>by</a:t>
            </a:r>
            <a:r>
              <a:rPr lang="tr-TR" altLang="en-US" sz="2000" dirty="0" smtClean="0"/>
              <a:t> </a:t>
            </a:r>
            <a:r>
              <a:rPr lang="en-US" altLang="en-US" sz="2000" dirty="0" smtClean="0"/>
              <a:t>a </a:t>
            </a:r>
            <a:r>
              <a:rPr lang="tr-TR" altLang="en-US" sz="2000" dirty="0" smtClean="0"/>
              <a:t>MS PL</a:t>
            </a:r>
            <a:r>
              <a:rPr lang="en-US" altLang="en-US" sz="1800" b="1" dirty="0" smtClean="0">
                <a:solidFill>
                  <a:srgbClr val="000099"/>
                </a:solidFill>
                <a:latin typeface="Times New Roman" panose="02020603050405020304" pitchFamily="18" charset="0"/>
              </a:rPr>
              <a:t>.</a:t>
            </a:r>
            <a:endParaRPr lang="tr-TR" altLang="en-US" sz="1800" b="1" dirty="0" smtClean="0">
              <a:solidFill>
                <a:srgbClr val="000099"/>
              </a:solidFill>
              <a:latin typeface="Times New Roman" panose="02020603050405020304" pitchFamily="18" charset="0"/>
            </a:endParaRPr>
          </a:p>
        </p:txBody>
      </p:sp>
    </p:spTree>
  </p:cSld>
  <p:clrMapOvr>
    <a:masterClrMapping/>
  </p:clrMapOvr>
  <p:transition/>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018" name="Rectangle 2"/>
          <p:cNvSpPr>
            <a:spLocks noGrp="1" noChangeArrowheads="1"/>
          </p:cNvSpPr>
          <p:nvPr>
            <p:ph type="title"/>
          </p:nvPr>
        </p:nvSpPr>
        <p:spPr>
          <a:xfrm>
            <a:off x="468313" y="908050"/>
            <a:ext cx="8229600" cy="1143000"/>
          </a:xfrm>
        </p:spPr>
        <p:txBody>
          <a:bodyPr/>
          <a:lstStyle/>
          <a:p>
            <a:pPr eaLnBrk="1" hangingPunct="1"/>
            <a:r>
              <a:rPr lang="en-US" altLang="en-US" dirty="0" smtClean="0"/>
              <a:t>Payments (</a:t>
            </a:r>
            <a:r>
              <a:rPr lang="en-US" altLang="en-US" sz="3200" dirty="0"/>
              <a:t>Article 15 of the </a:t>
            </a:r>
            <a:r>
              <a:rPr lang="en-US" altLang="en-US" sz="3200" dirty="0" smtClean="0"/>
              <a:t>GC)</a:t>
            </a:r>
            <a:endParaRPr lang="en-US" altLang="en-US" dirty="0" smtClean="0"/>
          </a:p>
        </p:txBody>
      </p:sp>
      <p:sp>
        <p:nvSpPr>
          <p:cNvPr id="86019" name="Rectangle 3"/>
          <p:cNvSpPr>
            <a:spLocks noGrp="1" noChangeArrowheads="1"/>
          </p:cNvSpPr>
          <p:nvPr>
            <p:ph type="body" idx="1"/>
          </p:nvPr>
        </p:nvSpPr>
        <p:spPr>
          <a:xfrm>
            <a:off x="395536" y="1479550"/>
            <a:ext cx="8229600" cy="3529013"/>
          </a:xfrm>
        </p:spPr>
        <p:txBody>
          <a:bodyPr/>
          <a:lstStyle/>
          <a:p>
            <a:pPr eaLnBrk="1" hangingPunct="1"/>
            <a:endParaRPr lang="en-US" altLang="en-US" sz="2000" b="1" dirty="0" smtClean="0"/>
          </a:p>
          <a:p>
            <a:pPr eaLnBrk="1" hangingPunct="1"/>
            <a:r>
              <a:rPr lang="en-US" altLang="en-US" sz="2000" dirty="0" smtClean="0"/>
              <a:t>A </a:t>
            </a:r>
            <a:r>
              <a:rPr lang="en-US" altLang="en-US" sz="2000" dirty="0" smtClean="0">
                <a:solidFill>
                  <a:srgbClr val="DC280A"/>
                </a:solidFill>
              </a:rPr>
              <a:t>pre-financing of 100%</a:t>
            </a:r>
            <a:r>
              <a:rPr lang="en-US" altLang="en-US" sz="2000" dirty="0" smtClean="0"/>
              <a:t> of the budget for the first 12 months of execution period (excluding contingencies) at the receipt of:</a:t>
            </a:r>
          </a:p>
          <a:p>
            <a:pPr eaLnBrk="1" hangingPunct="1"/>
            <a:r>
              <a:rPr lang="en-US" altLang="en-US" sz="2000" dirty="0" smtClean="0"/>
              <a:t>- the Twinning Contract signed by both parties</a:t>
            </a:r>
          </a:p>
          <a:p>
            <a:pPr eaLnBrk="1" hangingPunct="1"/>
            <a:endParaRPr lang="en-US" altLang="en-US" sz="2000" dirty="0" smtClean="0">
              <a:solidFill>
                <a:srgbClr val="DC280A"/>
              </a:solidFill>
            </a:endParaRPr>
          </a:p>
          <a:p>
            <a:pPr eaLnBrk="1" hangingPunct="1"/>
            <a:r>
              <a:rPr lang="en-US" altLang="en-US" sz="2000" dirty="0" smtClean="0">
                <a:solidFill>
                  <a:srgbClr val="DC280A"/>
                </a:solidFill>
              </a:rPr>
              <a:t>Further pre-financing of 100% of the budget for the next reporting period if at least 70% of the previous pre-financing*;</a:t>
            </a:r>
          </a:p>
          <a:p>
            <a:pPr eaLnBrk="1" hangingPunct="1"/>
            <a:endParaRPr lang="en-US" altLang="en-US" sz="2000" dirty="0">
              <a:solidFill>
                <a:srgbClr val="DC280A"/>
              </a:solidFill>
            </a:endParaRPr>
          </a:p>
          <a:p>
            <a:pPr eaLnBrk="1" hangingPunct="1"/>
            <a:r>
              <a:rPr lang="en-US" altLang="en-US" sz="2000" dirty="0" smtClean="0">
                <a:solidFill>
                  <a:srgbClr val="DC280A"/>
                </a:solidFill>
              </a:rPr>
              <a:t>Final payment will be executed against approval of final report (narrative, financial and expenditure verification report). </a:t>
            </a:r>
            <a:r>
              <a:rPr lang="en-US" altLang="en-US" sz="2000" dirty="0" smtClean="0">
                <a:solidFill>
                  <a:schemeClr val="accent2"/>
                </a:solidFill>
              </a:rPr>
              <a:t>Pre-financings cannot exceed 90%.</a:t>
            </a:r>
          </a:p>
        </p:txBody>
      </p:sp>
    </p:spTree>
  </p:cSld>
  <p:clrMapOvr>
    <a:masterClrMapping/>
  </p:clrMapOvr>
  <p:transition/>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6131" name="Rectangle 3"/>
          <p:cNvSpPr>
            <a:spLocks noGrp="1" noChangeArrowheads="1"/>
          </p:cNvSpPr>
          <p:nvPr>
            <p:ph type="body" idx="1"/>
          </p:nvPr>
        </p:nvSpPr>
        <p:spPr>
          <a:xfrm>
            <a:off x="323850" y="1412875"/>
            <a:ext cx="8229600" cy="3529013"/>
          </a:xfrm>
        </p:spPr>
        <p:txBody>
          <a:bodyPr/>
          <a:lstStyle/>
          <a:p>
            <a:pPr algn="ctr" eaLnBrk="1" hangingPunct="1">
              <a:buFontTx/>
              <a:buNone/>
            </a:pPr>
            <a:r>
              <a:rPr lang="en-GB" altLang="en-US" sz="4800" dirty="0" smtClean="0"/>
              <a:t>Twinning is </a:t>
            </a:r>
            <a:br>
              <a:rPr lang="en-GB" altLang="en-US" sz="4800" dirty="0" smtClean="0"/>
            </a:br>
            <a:endParaRPr lang="en-GB" altLang="en-US" sz="4800" dirty="0" smtClean="0"/>
          </a:p>
          <a:p>
            <a:pPr algn="ctr" eaLnBrk="1" hangingPunct="1">
              <a:buFontTx/>
              <a:buNone/>
            </a:pPr>
            <a:r>
              <a:rPr lang="en-GB" altLang="en-US" sz="4800" dirty="0" smtClean="0"/>
              <a:t>much easier </a:t>
            </a:r>
            <a:br>
              <a:rPr lang="en-GB" altLang="en-US" sz="4800" dirty="0" smtClean="0"/>
            </a:br>
            <a:endParaRPr lang="en-GB" altLang="en-US" sz="4800" dirty="0" smtClean="0"/>
          </a:p>
          <a:p>
            <a:pPr algn="ctr" eaLnBrk="1" hangingPunct="1">
              <a:buFontTx/>
              <a:buNone/>
            </a:pPr>
            <a:r>
              <a:rPr lang="en-GB" altLang="en-US" sz="4800" dirty="0" smtClean="0"/>
              <a:t>than </a:t>
            </a:r>
            <a:r>
              <a:rPr lang="en-GB" altLang="en-US" sz="4800" smtClean="0"/>
              <a:t>it looks now</a:t>
            </a:r>
            <a:endParaRPr lang="en-GB" altLang="en-US" sz="4800" dirty="0" smtClean="0"/>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0" presetClass="entr" presetSubtype="0" fill="hold" nodeType="clickEffect">
                                  <p:stCondLst>
                                    <p:cond delay="0"/>
                                  </p:stCondLst>
                                  <p:childTnLst>
                                    <p:set>
                                      <p:cBhvr>
                                        <p:cTn id="6" dur="1" fill="hold">
                                          <p:stCondLst>
                                            <p:cond delay="0"/>
                                          </p:stCondLst>
                                        </p:cTn>
                                        <p:tgtEl>
                                          <p:spTgt spid="176131">
                                            <p:txEl>
                                              <p:pRg st="0" end="0"/>
                                            </p:txEl>
                                          </p:spTgt>
                                        </p:tgtEl>
                                        <p:attrNameLst>
                                          <p:attrName>style.visibility</p:attrName>
                                        </p:attrNameLst>
                                      </p:cBhvr>
                                      <p:to>
                                        <p:strVal val="visible"/>
                                      </p:to>
                                    </p:set>
                                    <p:animEffect transition="in" filter="fade">
                                      <p:cBhvr>
                                        <p:cTn id="7" dur="800" decel="100000"/>
                                        <p:tgtEl>
                                          <p:spTgt spid="176131">
                                            <p:txEl>
                                              <p:pRg st="0" end="0"/>
                                            </p:txEl>
                                          </p:spTgt>
                                        </p:tgtEl>
                                      </p:cBhvr>
                                    </p:animEffect>
                                    <p:anim calcmode="lin" valueType="num">
                                      <p:cBhvr>
                                        <p:cTn id="8" dur="800" decel="100000" fill="hold"/>
                                        <p:tgtEl>
                                          <p:spTgt spid="176131">
                                            <p:txEl>
                                              <p:pRg st="0" end="0"/>
                                            </p:txEl>
                                          </p:spTgt>
                                        </p:tgtEl>
                                        <p:attrNameLst>
                                          <p:attrName>style.rotation</p:attrName>
                                        </p:attrNameLst>
                                      </p:cBhvr>
                                      <p:tavLst>
                                        <p:tav tm="0">
                                          <p:val>
                                            <p:fltVal val="-90"/>
                                          </p:val>
                                        </p:tav>
                                        <p:tav tm="100000">
                                          <p:val>
                                            <p:fltVal val="0"/>
                                          </p:val>
                                        </p:tav>
                                      </p:tavLst>
                                    </p:anim>
                                    <p:anim calcmode="lin" valueType="num">
                                      <p:cBhvr>
                                        <p:cTn id="9" dur="800" decel="100000" fill="hold"/>
                                        <p:tgtEl>
                                          <p:spTgt spid="176131">
                                            <p:txEl>
                                              <p:pRg st="0" end="0"/>
                                            </p:txEl>
                                          </p:spTgt>
                                        </p:tgtEl>
                                        <p:attrNameLst>
                                          <p:attrName>ppt_x</p:attrName>
                                        </p:attrNameLst>
                                      </p:cBhvr>
                                      <p:tavLst>
                                        <p:tav tm="0">
                                          <p:val>
                                            <p:strVal val="#ppt_x+0.4"/>
                                          </p:val>
                                        </p:tav>
                                        <p:tav tm="100000">
                                          <p:val>
                                            <p:strVal val="#ppt_x-0.05"/>
                                          </p:val>
                                        </p:tav>
                                      </p:tavLst>
                                    </p:anim>
                                    <p:anim calcmode="lin" valueType="num">
                                      <p:cBhvr>
                                        <p:cTn id="10" dur="800" decel="100000" fill="hold"/>
                                        <p:tgtEl>
                                          <p:spTgt spid="176131">
                                            <p:txEl>
                                              <p:pRg st="0" end="0"/>
                                            </p:txEl>
                                          </p:spTgt>
                                        </p:tgtEl>
                                        <p:attrNameLst>
                                          <p:attrName>ppt_y</p:attrName>
                                        </p:attrNameLst>
                                      </p:cBhvr>
                                      <p:tavLst>
                                        <p:tav tm="0">
                                          <p:val>
                                            <p:strVal val="#ppt_y-0.4"/>
                                          </p:val>
                                        </p:tav>
                                        <p:tav tm="100000">
                                          <p:val>
                                            <p:strVal val="#ppt_y+0.1"/>
                                          </p:val>
                                        </p:tav>
                                      </p:tavLst>
                                    </p:anim>
                                    <p:anim calcmode="lin" valueType="num">
                                      <p:cBhvr>
                                        <p:cTn id="11" dur="200" accel="100000" fill="hold">
                                          <p:stCondLst>
                                            <p:cond delay="800"/>
                                          </p:stCondLst>
                                        </p:cTn>
                                        <p:tgtEl>
                                          <p:spTgt spid="176131">
                                            <p:txEl>
                                              <p:pRg st="0" end="0"/>
                                            </p:txEl>
                                          </p:spTgt>
                                        </p:tgtEl>
                                        <p:attrNameLst>
                                          <p:attrName>ppt_x</p:attrName>
                                        </p:attrNameLst>
                                      </p:cBhvr>
                                      <p:tavLst>
                                        <p:tav tm="0">
                                          <p:val>
                                            <p:strVal val="#ppt_x-0.05"/>
                                          </p:val>
                                        </p:tav>
                                        <p:tav tm="100000">
                                          <p:val>
                                            <p:strVal val="#ppt_x"/>
                                          </p:val>
                                        </p:tav>
                                      </p:tavLst>
                                    </p:anim>
                                    <p:anim calcmode="lin" valueType="num">
                                      <p:cBhvr>
                                        <p:cTn id="12" dur="200" accel="100000" fill="hold">
                                          <p:stCondLst>
                                            <p:cond delay="800"/>
                                          </p:stCondLst>
                                        </p:cTn>
                                        <p:tgtEl>
                                          <p:spTgt spid="176131">
                                            <p:txEl>
                                              <p:pRg st="0" end="0"/>
                                            </p:txEl>
                                          </p:spTgt>
                                        </p:tgtEl>
                                        <p:attrNameLst>
                                          <p:attrName>ppt_y</p:attrName>
                                        </p:attrNameLst>
                                      </p:cBhvr>
                                      <p:tavLst>
                                        <p:tav tm="0">
                                          <p:val>
                                            <p:strVal val="#ppt_y+0.1"/>
                                          </p:val>
                                        </p:tav>
                                        <p:tav tm="100000">
                                          <p:val>
                                            <p:strVal val="#ppt_y"/>
                                          </p:val>
                                        </p:tav>
                                      </p:tavLst>
                                    </p:anim>
                                  </p:childTnLst>
                                </p:cTn>
                              </p:par>
                            </p:childTnLst>
                          </p:cTn>
                        </p:par>
                      </p:childTnLst>
                    </p:cTn>
                  </p:par>
                  <p:par>
                    <p:cTn id="13" fill="hold" nodeType="clickPar">
                      <p:stCondLst>
                        <p:cond delay="indefinite"/>
                      </p:stCondLst>
                      <p:childTnLst>
                        <p:par>
                          <p:cTn id="14" fill="hold" nodeType="withGroup">
                            <p:stCondLst>
                              <p:cond delay="0"/>
                            </p:stCondLst>
                            <p:childTnLst>
                              <p:par>
                                <p:cTn id="15" presetID="2" presetClass="entr" presetSubtype="4" fill="hold" nodeType="clickEffect">
                                  <p:stCondLst>
                                    <p:cond delay="0"/>
                                  </p:stCondLst>
                                  <p:childTnLst>
                                    <p:set>
                                      <p:cBhvr>
                                        <p:cTn id="16" dur="1" fill="hold">
                                          <p:stCondLst>
                                            <p:cond delay="0"/>
                                          </p:stCondLst>
                                        </p:cTn>
                                        <p:tgtEl>
                                          <p:spTgt spid="176131">
                                            <p:txEl>
                                              <p:pRg st="1" end="1"/>
                                            </p:txEl>
                                          </p:spTgt>
                                        </p:tgtEl>
                                        <p:attrNameLst>
                                          <p:attrName>style.visibility</p:attrName>
                                        </p:attrNameLst>
                                      </p:cBhvr>
                                      <p:to>
                                        <p:strVal val="visible"/>
                                      </p:to>
                                    </p:set>
                                    <p:anim calcmode="lin" valueType="num">
                                      <p:cBhvr additive="base">
                                        <p:cTn id="17" dur="500" fill="hold"/>
                                        <p:tgtEl>
                                          <p:spTgt spid="176131">
                                            <p:txEl>
                                              <p:pRg st="1" end="1"/>
                                            </p:txEl>
                                          </p:spTgt>
                                        </p:tgtEl>
                                        <p:attrNameLst>
                                          <p:attrName>ppt_x</p:attrName>
                                        </p:attrNameLst>
                                      </p:cBhvr>
                                      <p:tavLst>
                                        <p:tav tm="0">
                                          <p:val>
                                            <p:strVal val="#ppt_x"/>
                                          </p:val>
                                        </p:tav>
                                        <p:tav tm="100000">
                                          <p:val>
                                            <p:strVal val="#ppt_x"/>
                                          </p:val>
                                        </p:tav>
                                      </p:tavLst>
                                    </p:anim>
                                    <p:anim calcmode="lin" valueType="num">
                                      <p:cBhvr additive="base">
                                        <p:cTn id="18" dur="500" fill="hold"/>
                                        <p:tgtEl>
                                          <p:spTgt spid="176131">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9" fill="hold" nodeType="clickPar">
                      <p:stCondLst>
                        <p:cond delay="indefinite"/>
                      </p:stCondLst>
                      <p:childTnLst>
                        <p:par>
                          <p:cTn id="20" fill="hold" nodeType="withGroup">
                            <p:stCondLst>
                              <p:cond delay="0"/>
                            </p:stCondLst>
                            <p:childTnLst>
                              <p:par>
                                <p:cTn id="21" presetID="30" presetClass="entr" presetSubtype="0" fill="hold" nodeType="clickEffect">
                                  <p:stCondLst>
                                    <p:cond delay="0"/>
                                  </p:stCondLst>
                                  <p:childTnLst>
                                    <p:set>
                                      <p:cBhvr>
                                        <p:cTn id="22" dur="1" fill="hold">
                                          <p:stCondLst>
                                            <p:cond delay="0"/>
                                          </p:stCondLst>
                                        </p:cTn>
                                        <p:tgtEl>
                                          <p:spTgt spid="176131">
                                            <p:txEl>
                                              <p:pRg st="2" end="2"/>
                                            </p:txEl>
                                          </p:spTgt>
                                        </p:tgtEl>
                                        <p:attrNameLst>
                                          <p:attrName>style.visibility</p:attrName>
                                        </p:attrNameLst>
                                      </p:cBhvr>
                                      <p:to>
                                        <p:strVal val="visible"/>
                                      </p:to>
                                    </p:set>
                                    <p:animEffect transition="in" filter="fade">
                                      <p:cBhvr>
                                        <p:cTn id="23" dur="800" decel="100000"/>
                                        <p:tgtEl>
                                          <p:spTgt spid="176131">
                                            <p:txEl>
                                              <p:pRg st="2" end="2"/>
                                            </p:txEl>
                                          </p:spTgt>
                                        </p:tgtEl>
                                      </p:cBhvr>
                                    </p:animEffect>
                                    <p:anim calcmode="lin" valueType="num">
                                      <p:cBhvr>
                                        <p:cTn id="24" dur="800" decel="100000" fill="hold"/>
                                        <p:tgtEl>
                                          <p:spTgt spid="176131">
                                            <p:txEl>
                                              <p:pRg st="2" end="2"/>
                                            </p:txEl>
                                          </p:spTgt>
                                        </p:tgtEl>
                                        <p:attrNameLst>
                                          <p:attrName>style.rotation</p:attrName>
                                        </p:attrNameLst>
                                      </p:cBhvr>
                                      <p:tavLst>
                                        <p:tav tm="0">
                                          <p:val>
                                            <p:fltVal val="-90"/>
                                          </p:val>
                                        </p:tav>
                                        <p:tav tm="100000">
                                          <p:val>
                                            <p:fltVal val="0"/>
                                          </p:val>
                                        </p:tav>
                                      </p:tavLst>
                                    </p:anim>
                                    <p:anim calcmode="lin" valueType="num">
                                      <p:cBhvr>
                                        <p:cTn id="25" dur="800" decel="100000" fill="hold"/>
                                        <p:tgtEl>
                                          <p:spTgt spid="176131">
                                            <p:txEl>
                                              <p:pRg st="2" end="2"/>
                                            </p:txEl>
                                          </p:spTgt>
                                        </p:tgtEl>
                                        <p:attrNameLst>
                                          <p:attrName>ppt_x</p:attrName>
                                        </p:attrNameLst>
                                      </p:cBhvr>
                                      <p:tavLst>
                                        <p:tav tm="0">
                                          <p:val>
                                            <p:strVal val="#ppt_x+0.4"/>
                                          </p:val>
                                        </p:tav>
                                        <p:tav tm="100000">
                                          <p:val>
                                            <p:strVal val="#ppt_x-0.05"/>
                                          </p:val>
                                        </p:tav>
                                      </p:tavLst>
                                    </p:anim>
                                    <p:anim calcmode="lin" valueType="num">
                                      <p:cBhvr>
                                        <p:cTn id="26" dur="800" decel="100000" fill="hold"/>
                                        <p:tgtEl>
                                          <p:spTgt spid="176131">
                                            <p:txEl>
                                              <p:pRg st="2" end="2"/>
                                            </p:txEl>
                                          </p:spTgt>
                                        </p:tgtEl>
                                        <p:attrNameLst>
                                          <p:attrName>ppt_y</p:attrName>
                                        </p:attrNameLst>
                                      </p:cBhvr>
                                      <p:tavLst>
                                        <p:tav tm="0">
                                          <p:val>
                                            <p:strVal val="#ppt_y-0.4"/>
                                          </p:val>
                                        </p:tav>
                                        <p:tav tm="100000">
                                          <p:val>
                                            <p:strVal val="#ppt_y+0.1"/>
                                          </p:val>
                                        </p:tav>
                                      </p:tavLst>
                                    </p:anim>
                                    <p:anim calcmode="lin" valueType="num">
                                      <p:cBhvr>
                                        <p:cTn id="27" dur="200" accel="100000" fill="hold">
                                          <p:stCondLst>
                                            <p:cond delay="800"/>
                                          </p:stCondLst>
                                        </p:cTn>
                                        <p:tgtEl>
                                          <p:spTgt spid="176131">
                                            <p:txEl>
                                              <p:pRg st="2" end="2"/>
                                            </p:txEl>
                                          </p:spTgt>
                                        </p:tgtEl>
                                        <p:attrNameLst>
                                          <p:attrName>ppt_x</p:attrName>
                                        </p:attrNameLst>
                                      </p:cBhvr>
                                      <p:tavLst>
                                        <p:tav tm="0">
                                          <p:val>
                                            <p:strVal val="#ppt_x-0.05"/>
                                          </p:val>
                                        </p:tav>
                                        <p:tav tm="100000">
                                          <p:val>
                                            <p:strVal val="#ppt_x"/>
                                          </p:val>
                                        </p:tav>
                                      </p:tavLst>
                                    </p:anim>
                                    <p:anim calcmode="lin" valueType="num">
                                      <p:cBhvr>
                                        <p:cTn id="28" dur="200" accel="100000" fill="hold">
                                          <p:stCondLst>
                                            <p:cond delay="800"/>
                                          </p:stCondLst>
                                        </p:cTn>
                                        <p:tgtEl>
                                          <p:spTgt spid="176131">
                                            <p:txEl>
                                              <p:pRg st="2" end="2"/>
                                            </p:txEl>
                                          </p:spTgt>
                                        </p:tgtEl>
                                        <p:attrNameLst>
                                          <p:attrName>ppt_y</p:attrName>
                                        </p:attrNameLst>
                                      </p:cBhvr>
                                      <p:tavLst>
                                        <p:tav tm="0">
                                          <p:val>
                                            <p:strVal val="#ppt_y+0.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4" name="Rectangle 2"/>
          <p:cNvSpPr>
            <a:spLocks noGrp="1" noChangeArrowheads="1"/>
          </p:cNvSpPr>
          <p:nvPr>
            <p:ph type="ctrTitle"/>
          </p:nvPr>
        </p:nvSpPr>
        <p:spPr>
          <a:xfrm>
            <a:off x="827088" y="2565400"/>
            <a:ext cx="8208962" cy="790575"/>
          </a:xfrm>
        </p:spPr>
        <p:txBody>
          <a:bodyPr/>
          <a:lstStyle/>
          <a:p>
            <a:pPr eaLnBrk="1" hangingPunct="1"/>
            <a:r>
              <a:rPr lang="fr-BE" altLang="en-US" dirty="0" err="1" smtClean="0"/>
              <a:t>Thank</a:t>
            </a:r>
            <a:r>
              <a:rPr lang="fr-BE" altLang="en-US" dirty="0" smtClean="0"/>
              <a:t> </a:t>
            </a:r>
            <a:r>
              <a:rPr lang="fr-BE" altLang="en-US" dirty="0" err="1" smtClean="0"/>
              <a:t>you</a:t>
            </a:r>
            <a:r>
              <a:rPr lang="fr-BE" altLang="en-US" dirty="0" smtClean="0"/>
              <a:t> for </a:t>
            </a:r>
            <a:r>
              <a:rPr lang="fr-BE" altLang="en-US" dirty="0" err="1" smtClean="0"/>
              <a:t>your</a:t>
            </a:r>
            <a:r>
              <a:rPr lang="fr-BE" altLang="en-US" dirty="0" smtClean="0"/>
              <a:t> attention</a:t>
            </a:r>
            <a:endParaRPr lang="en-GB" altLang="en-US" dirty="0" smtClean="0"/>
          </a:p>
        </p:txBody>
      </p:sp>
      <p:sp>
        <p:nvSpPr>
          <p:cNvPr id="95235" name="Rectangle 3"/>
          <p:cNvSpPr>
            <a:spLocks noGrp="1" noChangeArrowheads="1"/>
          </p:cNvSpPr>
          <p:nvPr>
            <p:ph type="subTitle" idx="1"/>
          </p:nvPr>
        </p:nvSpPr>
        <p:spPr>
          <a:xfrm>
            <a:off x="971550" y="4437063"/>
            <a:ext cx="6400800" cy="1922462"/>
          </a:xfrm>
        </p:spPr>
        <p:txBody>
          <a:bodyPr/>
          <a:lstStyle/>
          <a:p>
            <a:pPr eaLnBrk="1" hangingPunct="1">
              <a:lnSpc>
                <a:spcPct val="80000"/>
              </a:lnSpc>
            </a:pPr>
            <a:r>
              <a:rPr lang="en-US" altLang="en-US" sz="1300" dirty="0" smtClean="0"/>
              <a:t>Twinning Coordination Team</a:t>
            </a:r>
          </a:p>
          <a:p>
            <a:pPr eaLnBrk="1" hangingPunct="1">
              <a:lnSpc>
                <a:spcPct val="80000"/>
              </a:lnSpc>
            </a:pPr>
            <a:r>
              <a:rPr lang="en-US" altLang="en-US" sz="1300" dirty="0" smtClean="0"/>
              <a:t>Francesca Aquaro</a:t>
            </a:r>
          </a:p>
          <a:p>
            <a:pPr eaLnBrk="1" hangingPunct="1">
              <a:lnSpc>
                <a:spcPct val="80000"/>
              </a:lnSpc>
            </a:pPr>
            <a:r>
              <a:rPr lang="en-US" altLang="en-US" sz="1300" dirty="0"/>
              <a:t>Clara Lambert</a:t>
            </a:r>
          </a:p>
          <a:p>
            <a:pPr eaLnBrk="1" hangingPunct="1">
              <a:lnSpc>
                <a:spcPct val="80000"/>
              </a:lnSpc>
            </a:pPr>
            <a:r>
              <a:rPr lang="en-US" altLang="en-US" sz="1300" dirty="0"/>
              <a:t>Ela </a:t>
            </a:r>
            <a:r>
              <a:rPr lang="en-US" altLang="en-US" sz="1300" dirty="0" err="1"/>
              <a:t>Horozsko</a:t>
            </a:r>
            <a:endParaRPr lang="en-US" altLang="en-US" sz="1300" dirty="0"/>
          </a:p>
          <a:p>
            <a:pPr eaLnBrk="1" hangingPunct="1">
              <a:lnSpc>
                <a:spcPct val="80000"/>
              </a:lnSpc>
            </a:pPr>
            <a:r>
              <a:rPr lang="en-US" altLang="en-US" sz="1300" dirty="0" smtClean="0"/>
              <a:t>Mihaela </a:t>
            </a:r>
            <a:r>
              <a:rPr lang="en-US" altLang="en-US" sz="1300" dirty="0" err="1" smtClean="0"/>
              <a:t>Popa</a:t>
            </a:r>
            <a:endParaRPr lang="en-US" altLang="en-US" sz="1300" dirty="0" smtClean="0"/>
          </a:p>
          <a:p>
            <a:pPr eaLnBrk="1" hangingPunct="1">
              <a:lnSpc>
                <a:spcPct val="80000"/>
              </a:lnSpc>
            </a:pPr>
            <a:r>
              <a:rPr lang="en-US" altLang="en-US" sz="1300" dirty="0" smtClean="0"/>
              <a:t>Jordi Rodríguez Ruiz</a:t>
            </a:r>
          </a:p>
          <a:p>
            <a:pPr eaLnBrk="1" hangingPunct="1">
              <a:lnSpc>
                <a:spcPct val="80000"/>
              </a:lnSpc>
            </a:pPr>
            <a:endParaRPr lang="en-US" altLang="en-US" sz="1300" dirty="0" smtClean="0"/>
          </a:p>
          <a:p>
            <a:pPr eaLnBrk="1" hangingPunct="1">
              <a:lnSpc>
                <a:spcPct val="80000"/>
              </a:lnSpc>
            </a:pPr>
            <a:r>
              <a:rPr lang="en-US" altLang="en-US" sz="1300" dirty="0" smtClean="0"/>
              <a:t>E-mail: </a:t>
            </a:r>
            <a:r>
              <a:rPr lang="en-US" altLang="en-US" sz="1300" dirty="0" smtClean="0">
                <a:hlinkClick r:id="rId3"/>
              </a:rPr>
              <a:t>NEAR-TWINNING@ec.Europa.eu</a:t>
            </a:r>
            <a:r>
              <a:rPr lang="en-US" altLang="en-US" sz="1300" dirty="0" smtClean="0"/>
              <a:t> </a:t>
            </a:r>
          </a:p>
          <a:p>
            <a:pPr eaLnBrk="1" hangingPunct="1">
              <a:lnSpc>
                <a:spcPct val="80000"/>
              </a:lnSpc>
            </a:pPr>
            <a:endParaRPr lang="en-GB" altLang="en-US" sz="1300" dirty="0" smtClean="0"/>
          </a:p>
        </p:txBody>
      </p:sp>
      <p:graphicFrame>
        <p:nvGraphicFramePr>
          <p:cNvPr id="95236" name="Object 4"/>
          <p:cNvGraphicFramePr>
            <a:graphicFrameLocks noChangeAspect="1"/>
          </p:cNvGraphicFramePr>
          <p:nvPr/>
        </p:nvGraphicFramePr>
        <p:xfrm>
          <a:off x="8172450" y="0"/>
          <a:ext cx="971550" cy="971550"/>
        </p:xfrm>
        <a:graphic>
          <a:graphicData uri="http://schemas.openxmlformats.org/presentationml/2006/ole">
            <mc:AlternateContent xmlns:mc="http://schemas.openxmlformats.org/markup-compatibility/2006">
              <mc:Choice xmlns:v="urn:schemas-microsoft-com:vml" Requires="v">
                <p:oleObj spid="_x0000_s95270" name="Picture" r:id="rId4" imgW="1514196" imgH="1514196" progId="StaticMetafile">
                  <p:embed/>
                </p:oleObj>
              </mc:Choice>
              <mc:Fallback>
                <p:oleObj name="Picture" r:id="rId4" imgW="1514196" imgH="1514196" progId="StaticMetafile">
                  <p:embed/>
                  <p:pic>
                    <p:nvPicPr>
                      <p:cNvPr id="0" name="Object 4"/>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8172450" y="0"/>
                        <a:ext cx="971550" cy="9715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oleObj>
              </mc:Fallback>
            </mc:AlternateContent>
          </a:graphicData>
        </a:graphic>
      </p:graphicFrame>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itle 1"/>
          <p:cNvSpPr>
            <a:spLocks noGrp="1"/>
          </p:cNvSpPr>
          <p:nvPr>
            <p:ph type="title"/>
          </p:nvPr>
        </p:nvSpPr>
        <p:spPr/>
        <p:txBody>
          <a:bodyPr/>
          <a:lstStyle/>
          <a:p>
            <a:pPr eaLnBrk="1" hangingPunct="1"/>
            <a:r>
              <a:rPr lang="en-IE" altLang="en-US" smtClean="0"/>
              <a:t>Stakeholders in Twinning project</a:t>
            </a:r>
          </a:p>
        </p:txBody>
      </p:sp>
      <p:graphicFrame>
        <p:nvGraphicFramePr>
          <p:cNvPr id="4" name="Content Placeholder 3"/>
          <p:cNvGraphicFramePr>
            <a:graphicFrameLocks noGrp="1"/>
          </p:cNvGraphicFramePr>
          <p:nvPr>
            <p:ph idx="1"/>
          </p:nvPr>
        </p:nvGraphicFramePr>
        <p:xfrm>
          <a:off x="457200" y="2492375"/>
          <a:ext cx="8229600" cy="1854200"/>
        </p:xfrm>
        <a:graphic>
          <a:graphicData uri="http://schemas.openxmlformats.org/drawingml/2006/table">
            <a:tbl>
              <a:tblPr firstRow="1" bandRow="1">
                <a:tableStyleId>{5C22544A-7EE6-4342-B048-85BDC9FD1C3A}</a:tableStyleId>
              </a:tblPr>
              <a:tblGrid>
                <a:gridCol w="4114800">
                  <a:extLst>
                    <a:ext uri="{9D8B030D-6E8A-4147-A177-3AD203B41FA5}">
                      <a16:colId xmlns:a16="http://schemas.microsoft.com/office/drawing/2014/main" val="1747209996"/>
                    </a:ext>
                  </a:extLst>
                </a:gridCol>
                <a:gridCol w="4114800">
                  <a:extLst>
                    <a:ext uri="{9D8B030D-6E8A-4147-A177-3AD203B41FA5}">
                      <a16:colId xmlns:a16="http://schemas.microsoft.com/office/drawing/2014/main" val="2190634163"/>
                    </a:ext>
                  </a:extLst>
                </a:gridCol>
              </a:tblGrid>
              <a:tr h="370840">
                <a:tc>
                  <a:txBody>
                    <a:bodyPr/>
                    <a:lstStyle/>
                    <a:p>
                      <a:r>
                        <a:rPr lang="en-IE" noProof="0" dirty="0" smtClean="0"/>
                        <a:t>EU</a:t>
                      </a:r>
                      <a:r>
                        <a:rPr lang="en-IE" baseline="0" noProof="0" dirty="0" smtClean="0"/>
                        <a:t> Member State</a:t>
                      </a:r>
                      <a:endParaRPr lang="en-IE" noProof="0" dirty="0"/>
                    </a:p>
                  </a:txBody>
                  <a:tcPr/>
                </a:tc>
                <a:tc>
                  <a:txBody>
                    <a:bodyPr/>
                    <a:lstStyle/>
                    <a:p>
                      <a:r>
                        <a:rPr lang="en-IE" noProof="0" dirty="0" smtClean="0"/>
                        <a:t>Partner</a:t>
                      </a:r>
                      <a:r>
                        <a:rPr lang="en-IE" baseline="0" noProof="0" dirty="0" smtClean="0"/>
                        <a:t> Country</a:t>
                      </a:r>
                      <a:endParaRPr lang="en-IE" noProof="0" dirty="0"/>
                    </a:p>
                  </a:txBody>
                  <a:tcPr/>
                </a:tc>
                <a:extLst>
                  <a:ext uri="{0D108BD9-81ED-4DB2-BD59-A6C34878D82A}">
                    <a16:rowId xmlns:a16="http://schemas.microsoft.com/office/drawing/2014/main" val="85147777"/>
                  </a:ext>
                </a:extLst>
              </a:tr>
              <a:tr h="370840">
                <a:tc>
                  <a:txBody>
                    <a:bodyPr/>
                    <a:lstStyle/>
                    <a:p>
                      <a:r>
                        <a:rPr lang="en-IE" noProof="0" dirty="0" smtClean="0"/>
                        <a:t>Lead</a:t>
                      </a:r>
                      <a:r>
                        <a:rPr lang="en-IE" baseline="0" noProof="0" dirty="0" smtClean="0"/>
                        <a:t> Project Leader + Junior PLs</a:t>
                      </a:r>
                      <a:endParaRPr lang="en-IE" noProof="0" dirty="0"/>
                    </a:p>
                  </a:txBody>
                  <a:tcPr/>
                </a:tc>
                <a:tc>
                  <a:txBody>
                    <a:bodyPr/>
                    <a:lstStyle/>
                    <a:p>
                      <a:r>
                        <a:rPr lang="en-IE" noProof="0" dirty="0" smtClean="0"/>
                        <a:t>BC Project Leader</a:t>
                      </a:r>
                    </a:p>
                  </a:txBody>
                  <a:tcPr/>
                </a:tc>
                <a:extLst>
                  <a:ext uri="{0D108BD9-81ED-4DB2-BD59-A6C34878D82A}">
                    <a16:rowId xmlns:a16="http://schemas.microsoft.com/office/drawing/2014/main" val="2751940948"/>
                  </a:ext>
                </a:extLst>
              </a:tr>
              <a:tr h="370840">
                <a:tc>
                  <a:txBody>
                    <a:bodyPr/>
                    <a:lstStyle/>
                    <a:p>
                      <a:r>
                        <a:rPr lang="en-IE" noProof="0" dirty="0" smtClean="0"/>
                        <a:t>RTA </a:t>
                      </a:r>
                      <a:endParaRPr lang="en-IE" noProof="0" dirty="0"/>
                    </a:p>
                  </a:txBody>
                  <a:tcPr/>
                </a:tc>
                <a:tc>
                  <a:txBody>
                    <a:bodyPr/>
                    <a:lstStyle/>
                    <a:p>
                      <a:r>
                        <a:rPr lang="en-IE" noProof="0" dirty="0" smtClean="0"/>
                        <a:t>RTA counterpart</a:t>
                      </a:r>
                      <a:endParaRPr lang="en-IE" noProof="0" dirty="0"/>
                    </a:p>
                  </a:txBody>
                  <a:tcPr/>
                </a:tc>
                <a:extLst>
                  <a:ext uri="{0D108BD9-81ED-4DB2-BD59-A6C34878D82A}">
                    <a16:rowId xmlns:a16="http://schemas.microsoft.com/office/drawing/2014/main" val="78931694"/>
                  </a:ext>
                </a:extLst>
              </a:tr>
              <a:tr h="370840">
                <a:tc>
                  <a:txBody>
                    <a:bodyPr/>
                    <a:lstStyle/>
                    <a:p>
                      <a:r>
                        <a:rPr lang="en-IE" noProof="0" dirty="0" smtClean="0"/>
                        <a:t>Component Leaders</a:t>
                      </a:r>
                      <a:endParaRPr lang="en-IE" noProof="0" dirty="0"/>
                    </a:p>
                  </a:txBody>
                  <a:tcPr/>
                </a:tc>
                <a:tc>
                  <a:txBody>
                    <a:bodyPr/>
                    <a:lstStyle/>
                    <a:p>
                      <a:r>
                        <a:rPr lang="en-IE" noProof="0" dirty="0" smtClean="0"/>
                        <a:t>BC Component Leaders</a:t>
                      </a:r>
                      <a:endParaRPr lang="en-IE" noProof="0" dirty="0"/>
                    </a:p>
                  </a:txBody>
                  <a:tcPr/>
                </a:tc>
                <a:extLst>
                  <a:ext uri="{0D108BD9-81ED-4DB2-BD59-A6C34878D82A}">
                    <a16:rowId xmlns:a16="http://schemas.microsoft.com/office/drawing/2014/main" val="1976891065"/>
                  </a:ext>
                </a:extLst>
              </a:tr>
              <a:tr h="370840">
                <a:tc>
                  <a:txBody>
                    <a:bodyPr/>
                    <a:lstStyle/>
                    <a:p>
                      <a:r>
                        <a:rPr lang="en-IE" noProof="0" dirty="0" smtClean="0"/>
                        <a:t>National</a:t>
                      </a:r>
                      <a:r>
                        <a:rPr lang="en-IE" baseline="0" noProof="0" dirty="0" smtClean="0"/>
                        <a:t> Contact Point (s)</a:t>
                      </a:r>
                      <a:endParaRPr lang="en-IE" noProof="0" dirty="0"/>
                    </a:p>
                  </a:txBody>
                  <a:tcPr/>
                </a:tc>
                <a:tc>
                  <a:txBody>
                    <a:bodyPr/>
                    <a:lstStyle/>
                    <a:p>
                      <a:r>
                        <a:rPr lang="en-IE" noProof="0" dirty="0" smtClean="0"/>
                        <a:t>National Contact Point</a:t>
                      </a:r>
                      <a:endParaRPr lang="en-IE" noProof="0" dirty="0"/>
                    </a:p>
                  </a:txBody>
                  <a:tcPr/>
                </a:tc>
                <a:extLst>
                  <a:ext uri="{0D108BD9-81ED-4DB2-BD59-A6C34878D82A}">
                    <a16:rowId xmlns:a16="http://schemas.microsoft.com/office/drawing/2014/main" val="3081215064"/>
                  </a:ext>
                </a:extLst>
              </a:tr>
            </a:tbl>
          </a:graphicData>
        </a:graphic>
      </p:graphicFrame>
      <p:graphicFrame>
        <p:nvGraphicFramePr>
          <p:cNvPr id="5" name="Content Placeholder 3"/>
          <p:cNvGraphicFramePr>
            <a:graphicFrameLocks/>
          </p:cNvGraphicFramePr>
          <p:nvPr>
            <p:extLst>
              <p:ext uri="{D42A27DB-BD31-4B8C-83A1-F6EECF244321}">
                <p14:modId xmlns:p14="http://schemas.microsoft.com/office/powerpoint/2010/main" val="1263220008"/>
              </p:ext>
            </p:extLst>
          </p:nvPr>
        </p:nvGraphicFramePr>
        <p:xfrm>
          <a:off x="2848446" y="5357496"/>
          <a:ext cx="3591123" cy="370682"/>
        </p:xfrm>
        <a:graphic>
          <a:graphicData uri="http://schemas.openxmlformats.org/drawingml/2006/table">
            <a:tbl>
              <a:tblPr firstRow="1" bandRow="1">
                <a:tableStyleId>{5C22544A-7EE6-4342-B048-85BDC9FD1C3A}</a:tableStyleId>
              </a:tblPr>
              <a:tblGrid>
                <a:gridCol w="3591123">
                  <a:extLst>
                    <a:ext uri="{9D8B030D-6E8A-4147-A177-3AD203B41FA5}">
                      <a16:colId xmlns:a16="http://schemas.microsoft.com/office/drawing/2014/main" val="1747209996"/>
                    </a:ext>
                  </a:extLst>
                </a:gridCol>
              </a:tblGrid>
              <a:tr h="370682">
                <a:tc>
                  <a:txBody>
                    <a:bodyPr/>
                    <a:lstStyle/>
                    <a:p>
                      <a:r>
                        <a:rPr lang="en-IE" sz="1800" noProof="0" dirty="0" smtClean="0"/>
                        <a:t>Twinning Team (Brussels)</a:t>
                      </a:r>
                      <a:endParaRPr lang="en-IE" sz="1800" noProof="0" dirty="0"/>
                    </a:p>
                  </a:txBody>
                  <a:tcPr marT="45700" marB="45700"/>
                </a:tc>
                <a:extLst>
                  <a:ext uri="{0D108BD9-81ED-4DB2-BD59-A6C34878D82A}">
                    <a16:rowId xmlns:a16="http://schemas.microsoft.com/office/drawing/2014/main" val="1450067258"/>
                  </a:ext>
                </a:extLst>
              </a:tr>
            </a:tbl>
          </a:graphicData>
        </a:graphic>
      </p:graphicFrame>
      <p:graphicFrame>
        <p:nvGraphicFramePr>
          <p:cNvPr id="6" name="Content Placeholder 3"/>
          <p:cNvGraphicFramePr>
            <a:graphicFrameLocks/>
          </p:cNvGraphicFramePr>
          <p:nvPr>
            <p:extLst>
              <p:ext uri="{D42A27DB-BD31-4B8C-83A1-F6EECF244321}">
                <p14:modId xmlns:p14="http://schemas.microsoft.com/office/powerpoint/2010/main" val="4117244461"/>
              </p:ext>
            </p:extLst>
          </p:nvPr>
        </p:nvGraphicFramePr>
        <p:xfrm>
          <a:off x="1858966" y="4760040"/>
          <a:ext cx="2628050" cy="370682"/>
        </p:xfrm>
        <a:graphic>
          <a:graphicData uri="http://schemas.openxmlformats.org/drawingml/2006/table">
            <a:tbl>
              <a:tblPr firstRow="1" bandRow="1">
                <a:tableStyleId>{5C22544A-7EE6-4342-B048-85BDC9FD1C3A}</a:tableStyleId>
              </a:tblPr>
              <a:tblGrid>
                <a:gridCol w="2628050">
                  <a:extLst>
                    <a:ext uri="{9D8B030D-6E8A-4147-A177-3AD203B41FA5}">
                      <a16:colId xmlns:a16="http://schemas.microsoft.com/office/drawing/2014/main" val="1747209996"/>
                    </a:ext>
                  </a:extLst>
                </a:gridCol>
              </a:tblGrid>
              <a:tr h="370682">
                <a:tc>
                  <a:txBody>
                    <a:bodyPr/>
                    <a:lstStyle/>
                    <a:p>
                      <a:r>
                        <a:rPr lang="en-IE" sz="1800" noProof="0" dirty="0" smtClean="0"/>
                        <a:t>EU Delegation</a:t>
                      </a:r>
                      <a:endParaRPr lang="en-IE" sz="1800" noProof="0" dirty="0"/>
                    </a:p>
                  </a:txBody>
                  <a:tcPr marT="45700" marB="45700"/>
                </a:tc>
                <a:extLst>
                  <a:ext uri="{0D108BD9-81ED-4DB2-BD59-A6C34878D82A}">
                    <a16:rowId xmlns:a16="http://schemas.microsoft.com/office/drawing/2014/main" val="85147777"/>
                  </a:ext>
                </a:extLst>
              </a:tr>
            </a:tbl>
          </a:graphicData>
        </a:graphic>
      </p:graphicFrame>
      <p:sp>
        <p:nvSpPr>
          <p:cNvPr id="2" name="Rectangle 1"/>
          <p:cNvSpPr/>
          <p:nvPr/>
        </p:nvSpPr>
        <p:spPr>
          <a:xfrm>
            <a:off x="4644008" y="4760040"/>
            <a:ext cx="3001143" cy="369332"/>
          </a:xfrm>
          <a:prstGeom prst="rect">
            <a:avLst/>
          </a:prstGeom>
        </p:spPr>
        <p:style>
          <a:lnRef idx="3">
            <a:schemeClr val="lt1"/>
          </a:lnRef>
          <a:fillRef idx="1">
            <a:schemeClr val="accent1"/>
          </a:fillRef>
          <a:effectRef idx="1">
            <a:schemeClr val="accent1"/>
          </a:effectRef>
          <a:fontRef idx="minor">
            <a:schemeClr val="lt1"/>
          </a:fontRef>
        </p:style>
        <p:txBody>
          <a:bodyPr wrap="none">
            <a:spAutoFit/>
          </a:bodyPr>
          <a:lstStyle/>
          <a:p>
            <a:pPr eaLnBrk="1" hangingPunct="1"/>
            <a:r>
              <a:rPr lang="en-IE" sz="1800" b="1" dirty="0">
                <a:solidFill>
                  <a:schemeClr val="lt1"/>
                </a:solidFill>
                <a:latin typeface="+mn-lt"/>
              </a:rPr>
              <a:t>Contracting </a:t>
            </a:r>
            <a:r>
              <a:rPr lang="en-IE" sz="1800" b="1" dirty="0" smtClean="0">
                <a:solidFill>
                  <a:schemeClr val="lt1"/>
                </a:solidFill>
                <a:latin typeface="+mn-lt"/>
              </a:rPr>
              <a:t>Authority</a:t>
            </a:r>
            <a:endParaRPr lang="en-IE" sz="1800" b="1" dirty="0">
              <a:solidFill>
                <a:schemeClr val="lt1"/>
              </a:solidFill>
              <a:latin typeface="+mn-lt"/>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p:cNvSpPr>
            <a:spLocks noGrp="1"/>
          </p:cNvSpPr>
          <p:nvPr>
            <p:ph type="title"/>
          </p:nvPr>
        </p:nvSpPr>
        <p:spPr>
          <a:xfrm>
            <a:off x="468313" y="2997200"/>
            <a:ext cx="8229600" cy="936625"/>
          </a:xfrm>
        </p:spPr>
        <p:txBody>
          <a:bodyPr/>
          <a:lstStyle/>
          <a:p>
            <a:pPr eaLnBrk="1" hangingPunct="1"/>
            <a:r>
              <a:rPr lang="fr-BE" altLang="en-US" dirty="0" smtClean="0"/>
              <a:t>3. Twinning </a:t>
            </a:r>
            <a:r>
              <a:rPr lang="fr-BE" altLang="en-US" dirty="0" err="1" smtClean="0"/>
              <a:t>Contract</a:t>
            </a:r>
            <a:endParaRPr lang="en-GB" altLang="en-US" dirty="0" smtClean="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0" y="1052513"/>
            <a:ext cx="8229600" cy="661987"/>
          </a:xfrm>
        </p:spPr>
        <p:txBody>
          <a:bodyPr/>
          <a:lstStyle/>
          <a:p>
            <a:pPr eaLnBrk="1" hangingPunct="1"/>
            <a:r>
              <a:rPr lang="en-US" altLang="en-US" dirty="0" smtClean="0"/>
              <a:t>Composition of the contract</a:t>
            </a:r>
          </a:p>
        </p:txBody>
      </p:sp>
      <p:sp>
        <p:nvSpPr>
          <p:cNvPr id="12291" name="Rectangle 3"/>
          <p:cNvSpPr>
            <a:spLocks noGrp="1" noChangeArrowheads="1"/>
          </p:cNvSpPr>
          <p:nvPr>
            <p:ph type="body" idx="1"/>
          </p:nvPr>
        </p:nvSpPr>
        <p:spPr>
          <a:xfrm>
            <a:off x="468313" y="1844675"/>
            <a:ext cx="8229600" cy="4357688"/>
          </a:xfrm>
        </p:spPr>
        <p:txBody>
          <a:bodyPr/>
          <a:lstStyle/>
          <a:p>
            <a:pPr marL="0" indent="0" eaLnBrk="1" hangingPunct="1">
              <a:lnSpc>
                <a:spcPct val="90000"/>
              </a:lnSpc>
              <a:buFontTx/>
              <a:buNone/>
            </a:pPr>
            <a:r>
              <a:rPr lang="en-IE" altLang="en-US" sz="2000" dirty="0" smtClean="0">
                <a:solidFill>
                  <a:srgbClr val="FF0000"/>
                </a:solidFill>
              </a:rPr>
              <a:t>Special Conditions </a:t>
            </a:r>
          </a:p>
          <a:p>
            <a:pPr marL="0" indent="0" eaLnBrk="1" hangingPunct="1">
              <a:lnSpc>
                <a:spcPct val="90000"/>
              </a:lnSpc>
              <a:buFontTx/>
              <a:buNone/>
            </a:pPr>
            <a:r>
              <a:rPr lang="en-IE" altLang="en-US" sz="2000" dirty="0" smtClean="0">
                <a:solidFill>
                  <a:srgbClr val="FF0000"/>
                </a:solidFill>
              </a:rPr>
              <a:t>Annex A1: 	Description of the action (Twinning fiche + MS 		proposal later the rolling work-plan and STE 		CVs)</a:t>
            </a:r>
          </a:p>
          <a:p>
            <a:pPr marL="0" indent="0" eaLnBrk="1" hangingPunct="1">
              <a:lnSpc>
                <a:spcPct val="90000"/>
              </a:lnSpc>
              <a:buFontTx/>
              <a:buNone/>
            </a:pPr>
            <a:r>
              <a:rPr lang="en-IE" altLang="en-US" sz="2000" dirty="0" smtClean="0"/>
              <a:t>Annex A2: 	General Conditions for EC financed grant 			contracts for external actions</a:t>
            </a:r>
          </a:p>
          <a:p>
            <a:pPr marL="0" indent="0" eaLnBrk="1" hangingPunct="1">
              <a:lnSpc>
                <a:spcPct val="90000"/>
              </a:lnSpc>
              <a:buFontTx/>
              <a:buNone/>
            </a:pPr>
            <a:r>
              <a:rPr lang="en-IE" altLang="en-US" sz="2000" dirty="0" smtClean="0">
                <a:solidFill>
                  <a:srgbClr val="FF0000"/>
                </a:solidFill>
              </a:rPr>
              <a:t>Annex A3: 	Budget for the Action</a:t>
            </a:r>
          </a:p>
          <a:p>
            <a:pPr marL="0" indent="0" eaLnBrk="1" hangingPunct="1">
              <a:lnSpc>
                <a:spcPct val="90000"/>
              </a:lnSpc>
              <a:buFontTx/>
              <a:buNone/>
            </a:pPr>
            <a:r>
              <a:rPr lang="en-IE" altLang="en-US" sz="2000" dirty="0" smtClean="0"/>
              <a:t>Annex A4: 	Contract – award procedures</a:t>
            </a:r>
          </a:p>
          <a:p>
            <a:pPr marL="0" indent="0" eaLnBrk="1" hangingPunct="1">
              <a:lnSpc>
                <a:spcPct val="90000"/>
              </a:lnSpc>
              <a:buFontTx/>
              <a:buNone/>
            </a:pPr>
            <a:r>
              <a:rPr lang="en-IE" altLang="en-US" sz="2000" dirty="0" smtClean="0">
                <a:solidFill>
                  <a:srgbClr val="FF0000"/>
                </a:solidFill>
              </a:rPr>
              <a:t>Annex A5: 	Standard request for payment and FIF </a:t>
            </a:r>
          </a:p>
          <a:p>
            <a:pPr marL="0" indent="0" eaLnBrk="1" hangingPunct="1">
              <a:lnSpc>
                <a:spcPct val="90000"/>
              </a:lnSpc>
              <a:buFontTx/>
              <a:buNone/>
            </a:pPr>
            <a:r>
              <a:rPr lang="en-IE" altLang="en-US" sz="2000" dirty="0" smtClean="0"/>
              <a:t>Annex A6: 	Model Expenditure Verification Report</a:t>
            </a:r>
          </a:p>
          <a:p>
            <a:pPr marL="0" indent="0" eaLnBrk="1" hangingPunct="1">
              <a:lnSpc>
                <a:spcPct val="90000"/>
              </a:lnSpc>
              <a:buFontTx/>
              <a:buNone/>
            </a:pPr>
            <a:r>
              <a:rPr lang="en-IE" altLang="en-US" sz="2000" dirty="0" smtClean="0"/>
              <a:t>Annex A7: 	Special Financial Annex </a:t>
            </a:r>
          </a:p>
          <a:p>
            <a:pPr marL="0" indent="0" eaLnBrk="1" hangingPunct="1">
              <a:lnSpc>
                <a:spcPct val="90000"/>
              </a:lnSpc>
              <a:buFontTx/>
              <a:buNone/>
            </a:pPr>
            <a:r>
              <a:rPr lang="en-IE" altLang="en-US" sz="2000" dirty="0" smtClean="0">
                <a:solidFill>
                  <a:srgbClr val="FF0000"/>
                </a:solidFill>
              </a:rPr>
              <a:t>Annex A8: 	Mandates (if MS have formed a consortium)</a:t>
            </a:r>
          </a:p>
          <a:p>
            <a:pPr marL="0" indent="0" eaLnBrk="1" hangingPunct="1">
              <a:lnSpc>
                <a:spcPct val="90000"/>
              </a:lnSpc>
              <a:buFontTx/>
              <a:buNone/>
            </a:pPr>
            <a:r>
              <a:rPr lang="en-IE" altLang="en-US" sz="2000" dirty="0" smtClean="0">
                <a:solidFill>
                  <a:srgbClr val="FF0000"/>
                </a:solidFill>
              </a:rPr>
              <a:t>Annex A9: 	CV and declaration of availability of the RTA</a:t>
            </a:r>
          </a:p>
          <a:p>
            <a:pPr marL="0" indent="0" eaLnBrk="1" hangingPunct="1">
              <a:lnSpc>
                <a:spcPct val="90000"/>
              </a:lnSpc>
            </a:pPr>
            <a:endParaRPr lang="en-US" altLang="en-US" sz="2000" dirty="0" smtClean="0"/>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a:xfrm>
            <a:off x="323528" y="1124744"/>
            <a:ext cx="8229600" cy="649287"/>
          </a:xfrm>
        </p:spPr>
        <p:txBody>
          <a:bodyPr/>
          <a:lstStyle/>
          <a:p>
            <a:pPr eaLnBrk="1" hangingPunct="1"/>
            <a:r>
              <a:rPr lang="en-GB" altLang="en-US" dirty="0" smtClean="0"/>
              <a:t>Special Conditions</a:t>
            </a:r>
            <a:endParaRPr lang="en-US" altLang="en-US" dirty="0" smtClean="0"/>
          </a:p>
        </p:txBody>
      </p:sp>
      <p:sp>
        <p:nvSpPr>
          <p:cNvPr id="13315" name="Rectangle 3"/>
          <p:cNvSpPr>
            <a:spLocks noGrp="1" noChangeArrowheads="1"/>
          </p:cNvSpPr>
          <p:nvPr>
            <p:ph type="body" idx="1"/>
          </p:nvPr>
        </p:nvSpPr>
        <p:spPr>
          <a:xfrm>
            <a:off x="457200" y="2492375"/>
            <a:ext cx="8435280" cy="3529013"/>
          </a:xfrm>
        </p:spPr>
        <p:txBody>
          <a:bodyPr/>
          <a:lstStyle/>
          <a:p>
            <a:pPr eaLnBrk="1" hangingPunct="1">
              <a:buClr>
                <a:srgbClr val="0F5494"/>
              </a:buClr>
            </a:pPr>
            <a:r>
              <a:rPr lang="en-US" altLang="en-US" sz="1800" dirty="0" smtClean="0"/>
              <a:t>Article 2 – </a:t>
            </a:r>
            <a:r>
              <a:rPr lang="en-US" altLang="en-US" sz="1800" dirty="0" smtClean="0">
                <a:solidFill>
                  <a:srgbClr val="DC280A"/>
                </a:solidFill>
              </a:rPr>
              <a:t>Execution and Implementation period</a:t>
            </a:r>
            <a:r>
              <a:rPr lang="en-US" altLang="en-US" sz="1800" dirty="0" smtClean="0"/>
              <a:t> of the Action (legal and work plan duration). </a:t>
            </a:r>
            <a:endParaRPr lang="en-US" altLang="en-US" sz="1800" dirty="0"/>
          </a:p>
          <a:p>
            <a:pPr lvl="1" eaLnBrk="1" hangingPunct="1">
              <a:buClr>
                <a:srgbClr val="0F5494"/>
              </a:buClr>
            </a:pPr>
            <a:r>
              <a:rPr lang="en-US" altLang="en-US" sz="1400" dirty="0" smtClean="0"/>
              <a:t>	Execution period</a:t>
            </a:r>
            <a:r>
              <a:rPr lang="en-US" altLang="en-US" sz="1400" b="0" dirty="0" smtClean="0"/>
              <a:t>: starts on the date of notification of signature of the contract.</a:t>
            </a:r>
          </a:p>
          <a:p>
            <a:pPr lvl="1" eaLnBrk="1" hangingPunct="1">
              <a:buClr>
                <a:srgbClr val="0F5494"/>
              </a:buClr>
            </a:pPr>
            <a:r>
              <a:rPr lang="en-US" altLang="en-US" sz="1400" b="0" dirty="0"/>
              <a:t>	</a:t>
            </a:r>
            <a:r>
              <a:rPr lang="en-US" altLang="en-US" sz="1400" dirty="0" smtClean="0"/>
              <a:t>Implementation period</a:t>
            </a:r>
            <a:r>
              <a:rPr lang="en-US" altLang="en-US" sz="1400" b="0" dirty="0" smtClean="0"/>
              <a:t>: starts upon arrival of the RTA.</a:t>
            </a:r>
          </a:p>
          <a:p>
            <a:pPr lvl="1" eaLnBrk="1" hangingPunct="1">
              <a:buClr>
                <a:srgbClr val="0F5494"/>
              </a:buClr>
            </a:pPr>
            <a:endParaRPr lang="en-US" altLang="en-US" sz="1400" b="0" dirty="0"/>
          </a:p>
          <a:p>
            <a:pPr eaLnBrk="1" hangingPunct="1">
              <a:buClr>
                <a:srgbClr val="0F5494"/>
              </a:buClr>
            </a:pPr>
            <a:r>
              <a:rPr lang="en-US" altLang="en-US" sz="1800" dirty="0" smtClean="0"/>
              <a:t>Article 7 – Other specific conditions</a:t>
            </a:r>
          </a:p>
          <a:p>
            <a:pPr lvl="1" eaLnBrk="1" hangingPunct="1">
              <a:buClr>
                <a:srgbClr val="0F5494"/>
              </a:buClr>
            </a:pPr>
            <a:r>
              <a:rPr lang="en-US" altLang="en-US" sz="1400" b="0" dirty="0" smtClean="0"/>
              <a:t>Article 7.1 Supplement to General Conditions</a:t>
            </a:r>
          </a:p>
          <a:p>
            <a:pPr lvl="1" eaLnBrk="1" hangingPunct="1">
              <a:buClr>
                <a:srgbClr val="0F5494"/>
              </a:buClr>
            </a:pPr>
            <a:r>
              <a:rPr lang="en-US" altLang="en-US" sz="1400" b="0" dirty="0" smtClean="0"/>
              <a:t>Article 7.2 Derogations to the General Conditions</a:t>
            </a:r>
          </a:p>
          <a:p>
            <a:pPr marL="0" indent="0" eaLnBrk="1" hangingPunct="1">
              <a:buClr>
                <a:srgbClr val="0F5494"/>
              </a:buClr>
              <a:buNone/>
            </a:pPr>
            <a:endParaRPr lang="en-US" altLang="en-US" sz="1800" dirty="0" smtClean="0"/>
          </a:p>
        </p:txBody>
      </p:sp>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Slide_Master">
  <a:themeElements>
    <a:clrScheme name="Slide_Master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Slide_Master">
      <a:majorFont>
        <a:latin typeface="Verdana"/>
        <a:ea typeface=""/>
        <a:cs typeface=""/>
      </a:majorFont>
      <a:minorFont>
        <a:latin typeface="Verdana"/>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cap="flat" cmpd="sng" algn="ctr">
              <a:solidFill>
                <a:schemeClr val="tx1"/>
              </a:solidFill>
              <a:prstDash val="solid"/>
              <a:round/>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ctr" anchorCtr="0" compatLnSpc="1">
        <a:prstTxWarp prst="textNoShape">
          <a:avLst/>
        </a:prstTxWarp>
      </a:bodyPr>
      <a:lstStyle>
        <a:defPPr marL="3175" marR="0" indent="0" algn="l" defTabSz="914400" rtl="0" eaLnBrk="1" fontAlgn="base" latinLnBrk="0" hangingPunct="1">
          <a:lnSpc>
            <a:spcPct val="100000"/>
          </a:lnSpc>
          <a:spcBef>
            <a:spcPct val="0"/>
          </a:spcBef>
          <a:spcAft>
            <a:spcPct val="0"/>
          </a:spcAft>
          <a:buClrTx/>
          <a:buSzTx/>
          <a:buFontTx/>
          <a:buNone/>
          <a:tabLst/>
          <a:defRPr kumimoji="0" lang="en-GB" altLang="en-US" sz="1200" b="0" i="0" u="none" strike="noStrike" cap="none" normalizeH="0" baseline="0" smtClean="0">
            <a:ln>
              <a:noFill/>
            </a:ln>
            <a:solidFill>
              <a:srgbClr val="0F5494"/>
            </a:solidFill>
            <a:effectLst/>
            <a:latin typeface="Verdana" panose="020B0604030504040204" pitchFamily="34" charset="0"/>
          </a:defRPr>
        </a:defPPr>
      </a:lstStyle>
    </a:spDef>
    <a:lnDef>
      <a:spPr bwMode="auto">
        <a:xfrm>
          <a:off x="0" y="0"/>
          <a:ext cx="1" cy="1"/>
        </a:xfrm>
        <a:custGeom>
          <a:avLst/>
          <a:gdLst/>
          <a:ahLst/>
          <a:cxnLst/>
          <a:rect l="0" t="0" r="0" b="0"/>
          <a:pathLst/>
        </a:cu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cap="flat" cmpd="sng" algn="ctr">
              <a:solidFill>
                <a:schemeClr val="tx1"/>
              </a:solidFill>
              <a:prstDash val="solid"/>
              <a:round/>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ctr" anchorCtr="0" compatLnSpc="1">
        <a:prstTxWarp prst="textNoShape">
          <a:avLst/>
        </a:prstTxWarp>
      </a:bodyPr>
      <a:lstStyle>
        <a:defPPr marL="3175" marR="0" indent="0" algn="l" defTabSz="914400" rtl="0" eaLnBrk="1" fontAlgn="base" latinLnBrk="0" hangingPunct="1">
          <a:lnSpc>
            <a:spcPct val="100000"/>
          </a:lnSpc>
          <a:spcBef>
            <a:spcPct val="0"/>
          </a:spcBef>
          <a:spcAft>
            <a:spcPct val="0"/>
          </a:spcAft>
          <a:buClrTx/>
          <a:buSzTx/>
          <a:buFontTx/>
          <a:buNone/>
          <a:tabLst/>
          <a:defRPr kumimoji="0" lang="en-GB" altLang="en-US" sz="1200" b="0" i="0" u="none" strike="noStrike" cap="none" normalizeH="0" baseline="0" smtClean="0">
            <a:ln>
              <a:noFill/>
            </a:ln>
            <a:solidFill>
              <a:srgbClr val="0F5494"/>
            </a:solidFill>
            <a:effectLst/>
            <a:latin typeface="Verdana" panose="020B0604030504040204" pitchFamily="34" charset="0"/>
          </a:defRPr>
        </a:defPPr>
      </a:lstStyle>
    </a:lnDef>
  </a:objectDefaults>
  <a:extraClrSchemeLst>
    <a:extraClrScheme>
      <a:clrScheme name="Slide_Master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Slide_Master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Slide_Master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Slide_Master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Slide_Master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Slide_Master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Slide_Master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Slide_Master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Slide_Master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Slide_Master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Slide_Master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Slide_Master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3499</TotalTime>
  <Words>3917</Words>
  <Application>Microsoft Office PowerPoint</Application>
  <PresentationFormat>On-screen Show (4:3)</PresentationFormat>
  <Paragraphs>391</Paragraphs>
  <Slides>57</Slides>
  <Notes>19</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57</vt:i4>
      </vt:variant>
    </vt:vector>
  </HeadingPairs>
  <TitlesOfParts>
    <vt:vector size="64" baseType="lpstr">
      <vt:lpstr>Arial</vt:lpstr>
      <vt:lpstr>Arial Rounded MT Bold</vt:lpstr>
      <vt:lpstr>Times New Roman</vt:lpstr>
      <vt:lpstr>Verdana</vt:lpstr>
      <vt:lpstr>Wingdings</vt:lpstr>
      <vt:lpstr>Slide_Master</vt:lpstr>
      <vt:lpstr>Picture</vt:lpstr>
      <vt:lpstr>PowerPoint Presentation</vt:lpstr>
      <vt:lpstr>Short overview</vt:lpstr>
      <vt:lpstr>1. The Team</vt:lpstr>
      <vt:lpstr>2. Introduction to Twinning</vt:lpstr>
      <vt:lpstr>Main principles</vt:lpstr>
      <vt:lpstr>Stakeholders in Twinning project</vt:lpstr>
      <vt:lpstr>3. Twinning Contract</vt:lpstr>
      <vt:lpstr>Composition of the contract</vt:lpstr>
      <vt:lpstr>Special Conditions</vt:lpstr>
      <vt:lpstr>Annex A1–Description of the Action</vt:lpstr>
      <vt:lpstr>Mandatory results</vt:lpstr>
      <vt:lpstr>Twinning Review Missions</vt:lpstr>
      <vt:lpstr>Annex A2 - General Conditions</vt:lpstr>
      <vt:lpstr>Annex A3 Budget</vt:lpstr>
      <vt:lpstr>Simplified cost options</vt:lpstr>
      <vt:lpstr>Commission Decision – 1122 of 2017  defining the methodology for unit cost items and flat rates in the contract </vt:lpstr>
      <vt:lpstr>Unit Costs</vt:lpstr>
      <vt:lpstr>Flat rate</vt:lpstr>
      <vt:lpstr>Main budgetary considerations</vt:lpstr>
      <vt:lpstr>Budget breakdown - and advice on defining amounts in the contract (which is now signed BEFORE the rolling work plan &amp; related budget is finalised) </vt:lpstr>
      <vt:lpstr>Budget Breakdown (II) Defining the amounts under the budget headings until a rolling plan and the related budget is fixed after first SC</vt:lpstr>
      <vt:lpstr>Budget Heading I: RTA</vt:lpstr>
      <vt:lpstr>Compensation wage and non-wage (salary)</vt:lpstr>
      <vt:lpstr>Compensation for daily subsistance - RTA</vt:lpstr>
      <vt:lpstr>Travel of RTA – Monthly travel</vt:lpstr>
      <vt:lpstr>Travel of RTA – Yearly travel</vt:lpstr>
      <vt:lpstr>Other costs - Budget Heading 1</vt:lpstr>
      <vt:lpstr>Budget Heading II: Horizontal Costs</vt:lpstr>
      <vt:lpstr>Budget Heading III: Components</vt:lpstr>
      <vt:lpstr>Coordination costs</vt:lpstr>
      <vt:lpstr>Communication/Visibility Programme </vt:lpstr>
      <vt:lpstr>Compensation for daily subsistance - others</vt:lpstr>
      <vt:lpstr>Compensation and Travel of Short Term Experts</vt:lpstr>
      <vt:lpstr>Others costs</vt:lpstr>
      <vt:lpstr>Direct Costs + Reserves + Indirect Costs</vt:lpstr>
      <vt:lpstr>Reserves</vt:lpstr>
      <vt:lpstr>3. Implementation and reporting</vt:lpstr>
      <vt:lpstr>Project Steering Committees</vt:lpstr>
      <vt:lpstr>Reporting</vt:lpstr>
      <vt:lpstr>Interim Quarterly Report (Annex C4)</vt:lpstr>
      <vt:lpstr>Final Report (Annex C5)</vt:lpstr>
      <vt:lpstr>Final Report (Annex C5)</vt:lpstr>
      <vt:lpstr>4. Rolling work plan and changes to Twinning contract </vt:lpstr>
      <vt:lpstr>Type of changes</vt:lpstr>
      <vt:lpstr>Addendum (Annex C12)</vt:lpstr>
      <vt:lpstr>Budgetary change (section 2 of Annex A7)</vt:lpstr>
      <vt:lpstr>Budget from Proposal to Contract to Rolling Work Plan</vt:lpstr>
      <vt:lpstr>Side Letter (Annex C13)</vt:lpstr>
      <vt:lpstr>Rolling Work Plan (Annex C15)</vt:lpstr>
      <vt:lpstr>6. Final considerations</vt:lpstr>
      <vt:lpstr>Use of experts</vt:lpstr>
      <vt:lpstr>Financial control</vt:lpstr>
      <vt:lpstr>Twinning Project Support Costs</vt:lpstr>
      <vt:lpstr>Procurement (Annex A4)</vt:lpstr>
      <vt:lpstr>Payments (Article 15 of the GC)</vt:lpstr>
      <vt:lpstr>PowerPoint Presentation</vt:lpstr>
      <vt:lpstr>Thank you for your attention</vt:lpstr>
    </vt:vector>
  </TitlesOfParts>
  <Company>European Commission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turneem</dc:creator>
  <cp:lastModifiedBy>RODRIGUEZ RUIZ Jordi (NEAR)</cp:lastModifiedBy>
  <cp:revision>175</cp:revision>
  <dcterms:created xsi:type="dcterms:W3CDTF">2011-10-28T10:25:18Z</dcterms:created>
  <dcterms:modified xsi:type="dcterms:W3CDTF">2019-07-04T14:42:26Z</dcterms:modified>
</cp:coreProperties>
</file>

<file path=docProps/thumbnail.jpeg>
</file>